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slides/slide94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83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slides/slide90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s/slide99.xml" ContentType="application/vnd.openxmlformats-officedocument.presentationml.slide+xml"/>
  <Override PartName="/ppt/notesSlides/notesSlide7.xml" ContentType="application/vnd.openxmlformats-officedocument.presentationml.notes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viewProps.xml" ContentType="application/vnd.openxmlformats-officedocument.presentationml.viewProps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slides/slide9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slides/slide9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s/slide71.xml" ContentType="application/vnd.openxmlformats-officedocument.presentationml.slide+xml"/>
  <Override PartName="/ppt/slides/slide80.xml" ContentType="application/vnd.openxmlformats-officedocument.presentationml.slide+xml"/>
  <Override PartName="/ppt/slides/slide82.xml" ContentType="application/vnd.openxmlformats-officedocument.presentationml.slide+xml"/>
  <Override PartName="/ppt/slides/slide91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Default Extension="emf" ContentType="image/x-emf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slides/slide89.xml" ContentType="application/vnd.openxmlformats-officedocument.presentationml.slide+xml"/>
  <Override PartName="/ppt/slides/slide98.xml" ContentType="application/vnd.openxmlformats-officedocument.presentationml.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slides/slide78.xml" ContentType="application/vnd.openxmlformats-officedocument.presentationml.slide+xml"/>
  <Override PartName="/ppt/slides/slide87.xml" ContentType="application/vnd.openxmlformats-officedocument.presentationml.slide+xml"/>
  <Override PartName="/ppt/slides/slide96.xml" ContentType="application/vnd.openxmlformats-officedocument.presentationml.slide+xml"/>
  <Override PartName="/ppt/handoutMasters/handoutMaster1.xml" ContentType="application/vnd.openxmlformats-officedocument.presentationml.handoutMaster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85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s/slide92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Override PartName="/ppt/slides/slide100.xml" ContentType="application/vnd.openxmlformats-officedocument.presentationml.slide+xml"/>
  <Default Extension="wmf" ContentType="image/x-wmf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9.xml" ContentType="application/vnd.openxmlformats-officedocument.presentationml.notesSlide+xml"/>
  <Override PartName="/ppt/slides/slide79.xml" ContentType="application/vnd.openxmlformats-officedocument.presentationml.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slides/slide97.xml" ContentType="application/vnd.openxmlformats-officedocument.presentationml.slide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  <p:sldMasterId id="2147483660" r:id="rId2"/>
  </p:sldMasterIdLst>
  <p:notesMasterIdLst>
    <p:notesMasterId r:id="rId103"/>
  </p:notesMasterIdLst>
  <p:handoutMasterIdLst>
    <p:handoutMasterId r:id="rId104"/>
  </p:handoutMasterIdLst>
  <p:sldIdLst>
    <p:sldId id="373" r:id="rId3"/>
    <p:sldId id="374" r:id="rId4"/>
    <p:sldId id="260" r:id="rId5"/>
    <p:sldId id="261" r:id="rId6"/>
    <p:sldId id="262" r:id="rId7"/>
    <p:sldId id="263" r:id="rId8"/>
    <p:sldId id="264" r:id="rId9"/>
    <p:sldId id="266" r:id="rId10"/>
    <p:sldId id="267" r:id="rId11"/>
    <p:sldId id="286" r:id="rId12"/>
    <p:sldId id="269" r:id="rId13"/>
    <p:sldId id="270" r:id="rId14"/>
    <p:sldId id="276" r:id="rId15"/>
    <p:sldId id="279" r:id="rId16"/>
    <p:sldId id="271" r:id="rId17"/>
    <p:sldId id="272" r:id="rId18"/>
    <p:sldId id="273" r:id="rId19"/>
    <p:sldId id="274" r:id="rId20"/>
    <p:sldId id="275" r:id="rId21"/>
    <p:sldId id="293" r:id="rId22"/>
    <p:sldId id="283" r:id="rId23"/>
    <p:sldId id="284" r:id="rId24"/>
    <p:sldId id="285" r:id="rId25"/>
    <p:sldId id="289" r:id="rId26"/>
    <p:sldId id="295" r:id="rId27"/>
    <p:sldId id="375" r:id="rId28"/>
    <p:sldId id="292" r:id="rId29"/>
    <p:sldId id="290" r:id="rId30"/>
    <p:sldId id="299" r:id="rId31"/>
    <p:sldId id="300" r:id="rId32"/>
    <p:sldId id="301" r:id="rId33"/>
    <p:sldId id="302" r:id="rId34"/>
    <p:sldId id="303" r:id="rId35"/>
    <p:sldId id="304" r:id="rId36"/>
    <p:sldId id="305" r:id="rId37"/>
    <p:sldId id="306" r:id="rId38"/>
    <p:sldId id="307" r:id="rId39"/>
    <p:sldId id="308" r:id="rId40"/>
    <p:sldId id="309" r:id="rId41"/>
    <p:sldId id="310" r:id="rId42"/>
    <p:sldId id="311" r:id="rId43"/>
    <p:sldId id="312" r:id="rId44"/>
    <p:sldId id="313" r:id="rId45"/>
    <p:sldId id="314" r:id="rId46"/>
    <p:sldId id="315" r:id="rId47"/>
    <p:sldId id="317" r:id="rId48"/>
    <p:sldId id="318" r:id="rId49"/>
    <p:sldId id="319" r:id="rId50"/>
    <p:sldId id="320" r:id="rId51"/>
    <p:sldId id="321" r:id="rId52"/>
    <p:sldId id="322" r:id="rId53"/>
    <p:sldId id="323" r:id="rId54"/>
    <p:sldId id="324" r:id="rId55"/>
    <p:sldId id="325" r:id="rId56"/>
    <p:sldId id="326" r:id="rId57"/>
    <p:sldId id="327" r:id="rId58"/>
    <p:sldId id="328" r:id="rId59"/>
    <p:sldId id="329" r:id="rId60"/>
    <p:sldId id="330" r:id="rId61"/>
    <p:sldId id="331" r:id="rId62"/>
    <p:sldId id="332" r:id="rId63"/>
    <p:sldId id="333" r:id="rId64"/>
    <p:sldId id="334" r:id="rId65"/>
    <p:sldId id="335" r:id="rId66"/>
    <p:sldId id="336" r:id="rId67"/>
    <p:sldId id="337" r:id="rId68"/>
    <p:sldId id="338" r:id="rId69"/>
    <p:sldId id="339" r:id="rId70"/>
    <p:sldId id="340" r:id="rId71"/>
    <p:sldId id="341" r:id="rId72"/>
    <p:sldId id="342" r:id="rId73"/>
    <p:sldId id="343" r:id="rId74"/>
    <p:sldId id="344" r:id="rId75"/>
    <p:sldId id="345" r:id="rId76"/>
    <p:sldId id="346" r:id="rId77"/>
    <p:sldId id="347" r:id="rId78"/>
    <p:sldId id="348" r:id="rId79"/>
    <p:sldId id="349" r:id="rId80"/>
    <p:sldId id="350" r:id="rId81"/>
    <p:sldId id="351" r:id="rId82"/>
    <p:sldId id="352" r:id="rId83"/>
    <p:sldId id="353" r:id="rId84"/>
    <p:sldId id="354" r:id="rId85"/>
    <p:sldId id="355" r:id="rId86"/>
    <p:sldId id="356" r:id="rId87"/>
    <p:sldId id="358" r:id="rId88"/>
    <p:sldId id="359" r:id="rId89"/>
    <p:sldId id="360" r:id="rId90"/>
    <p:sldId id="361" r:id="rId91"/>
    <p:sldId id="362" r:id="rId92"/>
    <p:sldId id="363" r:id="rId93"/>
    <p:sldId id="364" r:id="rId94"/>
    <p:sldId id="365" r:id="rId95"/>
    <p:sldId id="366" r:id="rId96"/>
    <p:sldId id="367" r:id="rId97"/>
    <p:sldId id="368" r:id="rId98"/>
    <p:sldId id="369" r:id="rId99"/>
    <p:sldId id="370" r:id="rId100"/>
    <p:sldId id="371" r:id="rId101"/>
    <p:sldId id="372" r:id="rId10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DBEE7"/>
    <a:srgbClr val="7DA9DF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69" autoAdjust="0"/>
    <p:restoredTop sz="75593" autoAdjust="0"/>
  </p:normalViewPr>
  <p:slideViewPr>
    <p:cSldViewPr>
      <p:cViewPr varScale="1">
        <p:scale>
          <a:sx n="58" d="100"/>
          <a:sy n="58" d="100"/>
        </p:scale>
        <p:origin x="-1482" y="-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101" d="100"/>
          <a:sy n="101" d="100"/>
        </p:scale>
        <p:origin x="-2616" y="-90"/>
      </p:cViewPr>
      <p:guideLst>
        <p:guide orient="horz" pos="2880"/>
        <p:guide pos="2160"/>
      </p:guideLst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07" Type="http://schemas.openxmlformats.org/officeDocument/2006/relationships/theme" Target="theme/theme1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87" Type="http://schemas.openxmlformats.org/officeDocument/2006/relationships/slide" Target="slides/slide85.xml"/><Relationship Id="rId102" Type="http://schemas.openxmlformats.org/officeDocument/2006/relationships/slide" Target="slides/slide100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103" Type="http://schemas.openxmlformats.org/officeDocument/2006/relationships/notesMaster" Target="notesMasters/notesMaster1.xml"/><Relationship Id="rId108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6" Type="http://schemas.openxmlformats.org/officeDocument/2006/relationships/viewProps" Target="viewProp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BAD3B9-CF90-4638-A87B-F1F739FB7DFD}" type="datetimeFigureOut">
              <a:rPr lang="en-US" smtClean="0"/>
              <a:pPr/>
              <a:t>5/18/2014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2545BC-317F-4161-938B-7D36A17EC34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5835929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EF7E27-DD55-49D9-943B-4056DEC7F6AA}" type="datetimeFigureOut">
              <a:rPr lang="en-US" smtClean="0"/>
              <a:pPr/>
              <a:t>5/18/2014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404003-84C1-4DBB-903C-42874ED0F11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8269306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404003-84C1-4DBB-903C-42874ED0F110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 typeface="Arial" pitchFamily="34" charset="0"/>
              <a:buChar char="•"/>
            </a:pPr>
            <a:r>
              <a:rPr lang="en-US" dirty="0" smtClean="0"/>
              <a:t>Application layer 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Joint Trajectory action</a:t>
            </a:r>
            <a:r>
              <a:rPr lang="en-US" baseline="0" dirty="0" smtClean="0"/>
              <a:t> interface/ROS-I spec interface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404003-84C1-4DBB-903C-42874ED0F110}" type="slidenum">
              <a:rPr lang="en-US" smtClean="0"/>
              <a:pPr/>
              <a:t>75</a:t>
            </a:fld>
            <a:endParaRPr lang="en-US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404003-84C1-4DBB-903C-42874ED0F110}" type="slidenum">
              <a:rPr lang="en-US" smtClean="0"/>
              <a:pPr/>
              <a:t>100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/>
              <a:t>- identify discrete objects on a plane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/>
              <a:t>- filter out “known” objects (robot, environment)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/>
              <a:t>- monitor environment for changes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/>
              <a:t>- compare against DB to classify objects</a:t>
            </a:r>
          </a:p>
          <a:p>
            <a:r>
              <a:rPr lang="en-US" dirty="0" smtClean="0"/>
              <a:t>- build a 2D map on-the-fly from sensor data</a:t>
            </a:r>
          </a:p>
          <a:p>
            <a:r>
              <a:rPr lang="en-US" dirty="0" smtClean="0"/>
              <a:t>- track position in known map using sensor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404003-84C1-4DBB-903C-42874ED0F110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404003-84C1-4DBB-903C-42874ED0F110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404003-84C1-4DBB-903C-42874ED0F110}" type="slidenum">
              <a:rPr lang="en-US" smtClean="0"/>
              <a:pPr/>
              <a:t>42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 typeface="Arial" pitchFamily="34" charset="0"/>
              <a:buChar char="•"/>
            </a:pPr>
            <a:r>
              <a:rPr lang="en-US" dirty="0" smtClean="0"/>
              <a:t> Talk</a:t>
            </a:r>
            <a:r>
              <a:rPr lang="en-US" baseline="0" dirty="0" smtClean="0"/>
              <a:t> about different layers</a:t>
            </a:r>
          </a:p>
          <a:p>
            <a:pPr>
              <a:buFont typeface="Arial" pitchFamily="34" charset="0"/>
              <a:buChar char="•"/>
            </a:pPr>
            <a:r>
              <a:rPr lang="en-US" baseline="0" dirty="0" smtClean="0"/>
              <a:t> Identify ROS-I App &amp; </a:t>
            </a:r>
            <a:r>
              <a:rPr lang="en-US" baseline="0" dirty="0" err="1" smtClean="0"/>
              <a:t>Gui</a:t>
            </a:r>
            <a:r>
              <a:rPr lang="en-US" baseline="0" dirty="0" smtClean="0"/>
              <a:t> as future</a:t>
            </a:r>
          </a:p>
          <a:p>
            <a:pPr>
              <a:buFont typeface="Arial" pitchFamily="34" charset="0"/>
              <a:buChar char="•"/>
            </a:pPr>
            <a:r>
              <a:rPr lang="en-US" baseline="0" dirty="0" smtClean="0"/>
              <a:t> Standard nodes are shown</a:t>
            </a:r>
          </a:p>
          <a:p>
            <a:pPr>
              <a:buFont typeface="Arial" pitchFamily="34" charset="0"/>
              <a:buChar char="•"/>
            </a:pPr>
            <a:r>
              <a:rPr lang="en-US" baseline="0" dirty="0" smtClean="0"/>
              <a:t> Configuration data</a:t>
            </a:r>
          </a:p>
          <a:p>
            <a:pPr>
              <a:buFont typeface="Arial" pitchFamily="34" charset="0"/>
              <a:buChar char="•"/>
            </a:pPr>
            <a:r>
              <a:rPr lang="en-US" baseline="0" dirty="0" smtClean="0"/>
              <a:t> Availability of ROS ecosystem, move it, and </a:t>
            </a:r>
            <a:r>
              <a:rPr lang="en-US" baseline="0" dirty="0" err="1" smtClean="0"/>
              <a:t>ros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gui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404003-84C1-4DBB-903C-42874ED0F110}" type="slidenum">
              <a:rPr lang="en-US" smtClean="0"/>
              <a:pPr/>
              <a:t>50</a:t>
            </a:fld>
            <a:endParaRPr 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Motivation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Simple Message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Typed Messages</a:t>
            </a:r>
          </a:p>
          <a:p>
            <a:pPr lvl="1"/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joint</a:t>
            </a:r>
          </a:p>
          <a:p>
            <a:pPr lvl="1"/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joint 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traj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pt full</a:t>
            </a:r>
          </a:p>
          <a:p>
            <a:pPr lvl="1"/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joint 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traj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pt</a:t>
            </a:r>
          </a:p>
          <a:p>
            <a:pPr lvl="1"/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robot status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Simple Message Connections</a:t>
            </a:r>
          </a:p>
          <a:p>
            <a:pPr lvl="1"/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TCP Client/Servers</a:t>
            </a:r>
          </a:p>
          <a:p>
            <a:pPr lvl="1"/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UDP Client/Servers (experimental)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404003-84C1-4DBB-903C-42874ED0F110}" type="slidenum">
              <a:rPr lang="en-US" smtClean="0"/>
              <a:pPr/>
              <a:t>52</a:t>
            </a:fld>
            <a:endParaRPr 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Motivation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Minimal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Full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Hardware Compatibility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Future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404003-84C1-4DBB-903C-42874ED0F110}" type="slidenum">
              <a:rPr lang="en-US" smtClean="0"/>
              <a:pPr/>
              <a:t>67</a:t>
            </a:fld>
            <a:endParaRPr 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Robot status</a:t>
            </a:r>
          </a:p>
          <a:p>
            <a:r>
              <a:rPr lang="en-US" dirty="0" smtClean="0"/>
              <a:t>Motion</a:t>
            </a:r>
            <a:r>
              <a:rPr lang="en-US" baseline="0" dirty="0" smtClean="0"/>
              <a:t> command service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JointTrajectory</a:t>
            </a:r>
            <a:endParaRPr lang="en-US" baseline="0" dirty="0" smtClean="0"/>
          </a:p>
          <a:p>
            <a:r>
              <a:rPr lang="en-US" baseline="0" dirty="0" err="1" smtClean="0"/>
              <a:t>JointStates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404003-84C1-4DBB-903C-42874ED0F110}" type="slidenum">
              <a:rPr lang="en-US" smtClean="0"/>
              <a:pPr/>
              <a:t>68</a:t>
            </a:fld>
            <a:endParaRPr 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Client</a:t>
            </a:r>
            <a:r>
              <a:rPr lang="en-US" baseline="0" dirty="0" smtClean="0"/>
              <a:t> nodes adhere to the ROS-I spec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404003-84C1-4DBB-903C-42874ED0F110}" type="slidenum">
              <a:rPr lang="en-US" smtClean="0"/>
              <a:pPr/>
              <a:t>69</a:t>
            </a:fld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0"/>
            <a:ext cx="6705600" cy="6858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34073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Managed by: Southwest Research Institute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8135742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Managed by: Southwest Research Institute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0950700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10400" y="64008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CFB120-98BB-43C7-AE88-1FF6043327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492875"/>
            <a:ext cx="1752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 dirty="0" smtClean="0"/>
              <a:t>5 </a:t>
            </a:r>
            <a:r>
              <a:rPr lang="fr-FR" dirty="0" err="1" smtClean="0"/>
              <a:t>June</a:t>
            </a:r>
            <a:r>
              <a:rPr lang="fr-FR" dirty="0" smtClean="0"/>
              <a:t> 2014 </a:t>
            </a:r>
            <a:endParaRPr lang="en-US" dirty="0"/>
          </a:p>
        </p:txBody>
      </p:sp>
      <p:sp>
        <p:nvSpPr>
          <p:cNvPr id="4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  <p:extLst>
      <p:ext uri="{BB962C8B-B14F-4D97-AF65-F5344CB8AC3E}">
        <p14:creationId xmlns="" xmlns:p14="http://schemas.microsoft.com/office/powerpoint/2010/main" val="18882194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Managed by: Southwest Research Institute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10400" y="64008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CFB120-98BB-43C7-AE88-1FF6043327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492875"/>
            <a:ext cx="1752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8882194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Managed by: Southwest Research Institute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3509073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0"/>
            <a:ext cx="6705600" cy="6858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Managed by: Southwest Research Institute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7863950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0"/>
            <a:ext cx="6705600" cy="6858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Managed by: Southwest Research Institute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5554217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0"/>
            <a:ext cx="6705600" cy="6858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Managed by: Southwest Research Institute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1384434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Managed by: Southwest Research Institute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7208927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Managed by: Southwest Research Institute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3736613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Managed by: Southwest Research Institute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7484554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0"/>
            <a:ext cx="6705600" cy="6858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34073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Managed by: Southwest Research Institute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40795911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w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ROS_industrial_PPTx4.wmf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56338" y="159495"/>
            <a:ext cx="8720015" cy="667512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248400"/>
            <a:ext cx="1752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/>
              <a:t>Managed by: Southwest Research Institute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10400" y="64008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CFB120-98BB-43C7-AE88-1FF6043327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5031289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2" r:id="rId11"/>
  </p:sldLayoutIdLst>
  <p:timing>
    <p:tnLst>
      <p:par>
        <p:cTn id="1" dur="indefinite" restart="never" nodeType="tmRoot"/>
      </p:par>
    </p:tnLst>
  </p:timing>
  <p:hf hdr="0"/>
  <p:txStyles>
    <p:titleStyle>
      <a:lvl1pPr algn="ctr" defTabSz="914400" rtl="0" eaLnBrk="1" latinLnBrk="0" hangingPunct="1">
        <a:spcBef>
          <a:spcPct val="0"/>
        </a:spcBef>
        <a:buNone/>
        <a:defRPr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ROS_industrial_PPTx5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03981" y="138229"/>
            <a:ext cx="8672412" cy="6583680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/>
              <a:t>Managed by: Southwest Research Institute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10400" y="64008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CFB120-98BB-43C7-AE88-1FF6043327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492875"/>
            <a:ext cx="1752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2104035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iming>
    <p:tnLst>
      <p:par>
        <p:cTn id="1" dur="indefinite" restart="never" nodeType="tmRoot"/>
      </p:par>
    </p:tnLst>
  </p:timing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osindustrial.org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4.jpeg"/><Relationship Id="rId4" Type="http://schemas.openxmlformats.org/officeDocument/2006/relationships/hyperlink" Target="http://www.ros.org/wiki/Industrial" TargetMode="Externa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eg"/><Relationship Id="rId3" Type="http://schemas.openxmlformats.org/officeDocument/2006/relationships/image" Target="../media/image25.jpeg"/><Relationship Id="rId7" Type="http://schemas.openxmlformats.org/officeDocument/2006/relationships/image" Target="../media/image29.jpeg"/><Relationship Id="rId2" Type="http://schemas.openxmlformats.org/officeDocument/2006/relationships/hyperlink" Target="http://www.aps.anl.gov/epics/index.php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jpeg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slideLayout" Target="../slideLayouts/slideLayout1.xml"/><Relationship Id="rId1" Type="http://schemas.openxmlformats.org/officeDocument/2006/relationships/video" Target="file:///\\ads\shares\msd$\AES\Promotional\ROS%20Industrial\Workshops\Training%20May%202014\Slides\SBPL%20stick%20window.mp4" TargetMode="External"/><Relationship Id="rId4" Type="http://schemas.openxmlformats.org/officeDocument/2006/relationships/image" Target="../media/image35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slideLayout" Target="../slideLayouts/slideLayout1.xml"/><Relationship Id="rId1" Type="http://schemas.openxmlformats.org/officeDocument/2006/relationships/video" Target="file:///\\ads\shares\Msd$\AES\Promotional\ROS%20Industrial\Workshops\Training%20May%202014\Slides\EPS_box_total_HD_1.wmv" TargetMode="External"/><Relationship Id="rId4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slideLayout" Target="../slideLayouts/slideLayout1.xml"/><Relationship Id="rId1" Type="http://schemas.openxmlformats.org/officeDocument/2006/relationships/video" Target="file:///\\ads\shares\msd$\AES\Promotional\ROS%20Industrial\Workshops\Training%20May%202014\Slides\ROSCon2013%20v4.mp4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slideLayout" Target="../slideLayouts/slideLayout1.xml"/><Relationship Id="rId1" Type="http://schemas.openxmlformats.org/officeDocument/2006/relationships/video" Target="file:///\\ads\shares\Msd$\AES\Promotional\ROS%20Industrial\Workshops\Training%20May%202014\Slides\Industrial_Extrinsic_Calibration2.mp4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7" Type="http://schemas.openxmlformats.org/officeDocument/2006/relationships/image" Target="../media/image50.jpe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9.jpeg"/><Relationship Id="rId5" Type="http://schemas.openxmlformats.org/officeDocument/2006/relationships/image" Target="../media/image48.jpeg"/><Relationship Id="rId4" Type="http://schemas.openxmlformats.org/officeDocument/2006/relationships/image" Target="../media/image47.jpe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groups.google.com/group/swri-ros-pkg-dev" TargetMode="External"/><Relationship Id="rId2" Type="http://schemas.openxmlformats.org/officeDocument/2006/relationships/hyperlink" Target="http://ros.org/wiki/Industrial" TargetMode="External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github.com/organizations/ros-industrial" TargetMode="External"/><Relationship Id="rId4" Type="http://schemas.openxmlformats.org/officeDocument/2006/relationships/hyperlink" Target="http://answers.ros.org/questions/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rosindustrial.org/news/" TargetMode="External"/><Relationship Id="rId2" Type="http://schemas.openxmlformats.org/officeDocument/2006/relationships/hyperlink" Target="https://twitter.com/ROSIndustrial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www.youtube.com/channel/UCXyGVRiCwUMc1gav-G7z2ew" TargetMode="Externa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wmf"/><Relationship Id="rId2" Type="http://schemas.openxmlformats.org/officeDocument/2006/relationships/hyperlink" Target="http://en.wikipedia.org/wiki/Wiki" TargetMode="Externa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://ros.org/wiki/simple_message" TargetMode="External"/><Relationship Id="rId2" Type="http://schemas.openxmlformats.org/officeDocument/2006/relationships/hyperlink" Target="http://ros.org/wiki/Industrial" TargetMode="Externa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://groups.google.com/group/swri-ros-pkg-dev" TargetMode="External"/><Relationship Id="rId2" Type="http://schemas.openxmlformats.org/officeDocument/2006/relationships/hyperlink" Target="http://answers.ros.org/questions/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roups.google.com/group/swri-ros-pkg-dev/boxsubscribe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hyperlink" Target="http://github.com/organizations/ros-industrial/dashboard/issues" TargetMode="Externa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hyperlink" Target="http://ros.org/wiki/Industrial/Install" TargetMode="Externa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hyperlink" Target="http://aeswiki.datasys.swri.edu/rositraining/hydro/Exercises/4.1" TargetMode="Externa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image" Target="../media/image8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://ros.org/wiki/simple_message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ros.org/doc/groovy/api/industrial_msgs/html/msg/RobotStatus.html" TargetMode="External"/><Relationship Id="rId4" Type="http://schemas.openxmlformats.org/officeDocument/2006/relationships/hyperlink" Target="http://ros.org/doc/api/trajectory_msgs/html/msg/JointTrajectoryPoint.html" TargetMode="Externa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hyperlink" Target="http://aeswiki.datasys.swri.edu/rositraining/hydro/Exercises/4.2" TargetMode="Externa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hyperlink" Target="http://ros.org/wiki/simple_message" TargetMode="Externa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hyperlink" Target="http://aeswiki.datasys.swri.edu/rositraining/hydro/Exercises/4.2" TargetMode="Externa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://ros.org/wiki/Industrial/Industrial_Robot_Driver_Spec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://ros.org/wiki/industrial_msgs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://ros.org/wiki/industrial_robot_client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5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hyperlink" Target="http://ros.org/wiki/industrial_robot_simulator" TargetMode="External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://ros.org/wiki/industrial_trajectory_filters" TargetMode="External"/><Relationship Id="rId2" Type="http://schemas.openxmlformats.org/officeDocument/2006/relationships/hyperlink" Target="http://ros.org/wiki/trajectory_filters" TargetMode="External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hyperlink" Target="http://aeswiki.datasys.swri.edu/rositraining/hydro/Exercises/4.3" TargetMode="External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hyperlink" Target="http://aeswiki.datasys.swri.edu/rositraining/hydro/Exercises/4.4" TargetMode="External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hyperlink" Target="http://ros.org/wiki/Industrial/Roadmap" TargetMode="Externa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hyperlink" Target="http://wiki.ros.org/Sensors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jpeg"/><Relationship Id="rId4" Type="http://schemas.openxmlformats.org/officeDocument/2006/relationships/image" Target="../media/image21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5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slideLayout" Target="../slideLayouts/slideLayout1.xml"/><Relationship Id="rId1" Type="http://schemas.openxmlformats.org/officeDocument/2006/relationships/video" Target="file:///\\ads\shares\msd$\AES\Promotional\ROS%20Industrial\Workshops\Training%20May%202014\Slides\Pick%20and%20Place%20Tech%20Clip.mp4" TargetMode="Externa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hyperlink" Target="http://pointclouds.org/" TargetMode="External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hyperlink" Target="http://opencv.org/" TargetMode="External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hyperlink" Target="http://ros.org/wiki/pcl_ros" TargetMode="External"/><Relationship Id="rId2" Type="http://schemas.openxmlformats.org/officeDocument/2006/relationships/hyperlink" Target="http://ros.org/wiki/vision_opencv" TargetMode="External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os.org/wiki/object_recognition" TargetMode="External"/><Relationship Id="rId2" Type="http://schemas.openxmlformats.org/officeDocument/2006/relationships/hyperlink" Target="http://www.ros.org/wiki/ar_track_alvar" TargetMode="External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bit.ly/12PebaA" TargetMode="External"/><Relationship Id="rId4" Type="http://schemas.openxmlformats.org/officeDocument/2006/relationships/hyperlink" Target="http://www.ros.org/wiki/robot_self_filter" TargetMode="Externa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hyperlink" Target="https://aeswiki.datasys.swri.edu/rositraining/Exercises/4.5" TargetMode="Externa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b="1" dirty="0" smtClean="0"/>
              <a:t>Session 4: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4000" dirty="0" smtClean="0"/>
              <a:t>ROS-Industrial Introduction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457200" y="4495800"/>
            <a:ext cx="7696200" cy="1752600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dirty="0" smtClean="0">
                <a:solidFill>
                  <a:schemeClr val="tx2"/>
                </a:solidFill>
              </a:rPr>
              <a:t>Shaun Edwards</a:t>
            </a:r>
          </a:p>
          <a:p>
            <a:pPr marL="0" indent="0" algn="ctr">
              <a:buNone/>
            </a:pPr>
            <a:r>
              <a:rPr lang="en-US" dirty="0" smtClean="0">
                <a:solidFill>
                  <a:schemeClr val="tx2"/>
                </a:solidFill>
              </a:rPr>
              <a:t>Sr. Research Engineer</a:t>
            </a:r>
          </a:p>
          <a:p>
            <a:pPr marL="0" indent="0" algn="ctr">
              <a:buNone/>
            </a:pPr>
            <a:r>
              <a:rPr lang="en-US" dirty="0" smtClean="0">
                <a:solidFill>
                  <a:schemeClr val="tx2"/>
                </a:solidFill>
              </a:rPr>
              <a:t>Southwest Research Institute</a:t>
            </a:r>
          </a:p>
          <a:p>
            <a:pPr marL="0" indent="0" algn="ctr">
              <a:buNone/>
            </a:pP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fr-FR" dirty="0" smtClean="0"/>
              <a:t>5 </a:t>
            </a:r>
            <a:r>
              <a:rPr lang="fr-FR" dirty="0" err="1" smtClean="0"/>
              <a:t>June</a:t>
            </a:r>
            <a:r>
              <a:rPr lang="fr-FR" dirty="0" smtClean="0"/>
              <a:t> 2014 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426047018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Tool Interface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ROS / </a:t>
            </a:r>
            <a:r>
              <a:rPr lang="en-US" dirty="0" err="1" smtClean="0"/>
              <a:t>MTConnect</a:t>
            </a:r>
            <a:r>
              <a:rPr lang="en-US" dirty="0" smtClean="0"/>
              <a:t> bridge</a:t>
            </a:r>
          </a:p>
          <a:p>
            <a:pPr lvl="1"/>
            <a:r>
              <a:rPr lang="en-US" dirty="0" smtClean="0"/>
              <a:t>communication and data-transfer</a:t>
            </a:r>
          </a:p>
          <a:p>
            <a:pPr lvl="1"/>
            <a:r>
              <a:rPr lang="en-US" dirty="0" smtClean="0"/>
              <a:t>synchronize robot tending with CNC operation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Managed by: Southwest Research Institute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2895600"/>
            <a:ext cx="2215091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557" name="Picture 5" descr="http://upload.wikimedia.org/wikipedia/en/0/01/MTConnect_Logo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76400" y="5105400"/>
            <a:ext cx="2209800" cy="618744"/>
          </a:xfrm>
          <a:prstGeom prst="rect">
            <a:avLst/>
          </a:prstGeom>
          <a:noFill/>
        </p:spPr>
      </p:pic>
      <p:sp>
        <p:nvSpPr>
          <p:cNvPr id="10" name="TextBox 9"/>
          <p:cNvSpPr txBox="1"/>
          <p:nvPr/>
        </p:nvSpPr>
        <p:spPr>
          <a:xfrm>
            <a:off x="3505200" y="3200400"/>
            <a:ext cx="2209800" cy="1600200"/>
          </a:xfrm>
          <a:prstGeom prst="roundRect">
            <a:avLst/>
          </a:prstGeom>
          <a:solidFill>
            <a:srgbClr val="9DBEE7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lstStyle/>
          <a:p>
            <a:pPr algn="ctr"/>
            <a:r>
              <a:rPr lang="en-US" b="1" dirty="0" err="1" smtClean="0">
                <a:solidFill>
                  <a:schemeClr val="tx1"/>
                </a:solidFill>
              </a:rPr>
              <a:t>MTConnect</a:t>
            </a:r>
            <a:r>
              <a:rPr lang="en-US" b="1" dirty="0" smtClean="0">
                <a:solidFill>
                  <a:schemeClr val="tx1"/>
                </a:solidFill>
              </a:rPr>
              <a:t> / ROS</a:t>
            </a:r>
          </a:p>
          <a:p>
            <a:pPr algn="ctr"/>
            <a:r>
              <a:rPr lang="en-US" b="1" dirty="0" smtClean="0">
                <a:solidFill>
                  <a:schemeClr val="tx1"/>
                </a:solidFill>
              </a:rPr>
              <a:t>Bridge</a:t>
            </a:r>
            <a:endParaRPr lang="en-US" b="1" dirty="0">
              <a:solidFill>
                <a:schemeClr val="tx1"/>
              </a:solidFill>
            </a:endParaRPr>
          </a:p>
        </p:txBody>
      </p:sp>
      <p:pic>
        <p:nvPicPr>
          <p:cNvPr id="11" name="Picture 5" descr="https://twimg0-a.akamaihd.net/profile_images/2185185497/ROS_industrial_Logo_Square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34000" y="5105400"/>
            <a:ext cx="1752600" cy="897331"/>
          </a:xfrm>
          <a:prstGeom prst="rect">
            <a:avLst/>
          </a:prstGeom>
          <a:noFill/>
        </p:spPr>
      </p:pic>
      <p:pic>
        <p:nvPicPr>
          <p:cNvPr id="13" name="Picture 63" descr="roomba"/>
          <p:cNvPicPr>
            <a:picLocks noChangeAspect="1" noChangeArrowheads="1"/>
          </p:cNvPicPr>
          <p:nvPr/>
        </p:nvPicPr>
        <p:blipFill>
          <a:blip r:embed="rId5" cstate="print">
            <a:duotone>
              <a:prstClr val="black"/>
              <a:schemeClr val="tx2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6705600" y="3048000"/>
            <a:ext cx="1905000" cy="18585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9" name="Shape 18"/>
          <p:cNvCxnSpPr>
            <a:endCxn id="23557" idx="1"/>
          </p:cNvCxnSpPr>
          <p:nvPr/>
        </p:nvCxnSpPr>
        <p:spPr>
          <a:xfrm>
            <a:off x="762000" y="4800600"/>
            <a:ext cx="914400" cy="614172"/>
          </a:xfrm>
          <a:prstGeom prst="bentConnector3">
            <a:avLst>
              <a:gd name="adj1" fmla="val -1898"/>
            </a:avLst>
          </a:prstGeom>
          <a:ln w="50800">
            <a:headEnd type="triangle" w="med" len="lg"/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hape 18"/>
          <p:cNvCxnSpPr/>
          <p:nvPr/>
        </p:nvCxnSpPr>
        <p:spPr>
          <a:xfrm rot="5400000" flipH="1" flipV="1">
            <a:off x="3657600" y="4953000"/>
            <a:ext cx="685800" cy="381000"/>
          </a:xfrm>
          <a:prstGeom prst="bentConnector3">
            <a:avLst>
              <a:gd name="adj1" fmla="val -633"/>
            </a:avLst>
          </a:prstGeom>
          <a:ln w="5080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hape 18"/>
          <p:cNvCxnSpPr>
            <a:endCxn id="11" idx="1"/>
          </p:cNvCxnSpPr>
          <p:nvPr/>
        </p:nvCxnSpPr>
        <p:spPr>
          <a:xfrm rot="16200000" flipH="1">
            <a:off x="4804867" y="5024933"/>
            <a:ext cx="753466" cy="304800"/>
          </a:xfrm>
          <a:prstGeom prst="bentConnector2">
            <a:avLst/>
          </a:prstGeom>
          <a:ln w="50800">
            <a:headEnd type="triangle" w="med" len="lg"/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hape 18"/>
          <p:cNvCxnSpPr/>
          <p:nvPr/>
        </p:nvCxnSpPr>
        <p:spPr>
          <a:xfrm rot="5400000" flipH="1" flipV="1">
            <a:off x="6896100" y="4991100"/>
            <a:ext cx="762000" cy="228600"/>
          </a:xfrm>
          <a:prstGeom prst="bentConnector3">
            <a:avLst>
              <a:gd name="adj1" fmla="val -1646"/>
            </a:avLst>
          </a:prstGeom>
          <a:ln w="5080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/>
        </p:nvSpPr>
        <p:spPr bwMode="auto">
          <a:xfrm>
            <a:off x="4308288" y="1371987"/>
            <a:ext cx="4089400" cy="52014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3200" b="1" dirty="0" smtClean="0">
                <a:solidFill>
                  <a:schemeClr val="tx2"/>
                </a:solidFill>
                <a:latin typeface="+mj-lt"/>
              </a:rPr>
              <a:t>Shaun Edwards</a:t>
            </a:r>
            <a:r>
              <a:rPr lang="en-US" sz="2800" b="1" dirty="0">
                <a:solidFill>
                  <a:schemeClr val="tx2"/>
                </a:solidFill>
                <a:latin typeface="+mj-lt"/>
              </a:rPr>
              <a:t/>
            </a:r>
            <a:br>
              <a:rPr lang="en-US" sz="2800" b="1" dirty="0">
                <a:solidFill>
                  <a:schemeClr val="tx2"/>
                </a:solidFill>
                <a:latin typeface="+mj-lt"/>
              </a:rPr>
            </a:br>
            <a:r>
              <a:rPr lang="en-US" sz="2400" dirty="0" smtClean="0">
                <a:solidFill>
                  <a:schemeClr val="tx2"/>
                </a:solidFill>
                <a:latin typeface="+mj-lt"/>
              </a:rPr>
              <a:t>Senior Research Engineer</a:t>
            </a:r>
            <a:endParaRPr lang="en-US" sz="2400" dirty="0">
              <a:solidFill>
                <a:schemeClr val="tx2"/>
              </a:solidFill>
              <a:latin typeface="+mj-lt"/>
            </a:endParaRPr>
          </a:p>
          <a:p>
            <a:pPr eaLnBrk="1" hangingPunct="1">
              <a:spcBef>
                <a:spcPct val="50000"/>
              </a:spcBef>
            </a:pPr>
            <a:r>
              <a:rPr lang="en-US" sz="2400" b="1" dirty="0" smtClean="0">
                <a:solidFill>
                  <a:schemeClr val="tx2"/>
                </a:solidFill>
                <a:latin typeface="+mj-lt"/>
              </a:rPr>
              <a:t>Southwest Research Institute</a:t>
            </a:r>
            <a:endParaRPr lang="en-US" sz="2400" b="1" dirty="0">
              <a:solidFill>
                <a:schemeClr val="tx2"/>
              </a:solidFill>
              <a:latin typeface="+mj-lt"/>
            </a:endParaRPr>
          </a:p>
          <a:p>
            <a:pPr eaLnBrk="1" hangingPunct="1">
              <a:spcBef>
                <a:spcPts val="0"/>
              </a:spcBef>
            </a:pPr>
            <a:r>
              <a:rPr lang="en-US" sz="2400" dirty="0" smtClean="0">
                <a:solidFill>
                  <a:schemeClr val="tx2"/>
                </a:solidFill>
                <a:latin typeface="+mj-lt"/>
              </a:rPr>
              <a:t>6220 Culebra Rd.</a:t>
            </a:r>
          </a:p>
          <a:p>
            <a:pPr eaLnBrk="1" hangingPunct="1">
              <a:spcBef>
                <a:spcPts val="0"/>
              </a:spcBef>
            </a:pPr>
            <a:r>
              <a:rPr lang="en-US" sz="2400" dirty="0" smtClean="0">
                <a:solidFill>
                  <a:schemeClr val="tx2"/>
                </a:solidFill>
                <a:latin typeface="+mj-lt"/>
              </a:rPr>
              <a:t>San Antonio, TX 78251</a:t>
            </a:r>
            <a:r>
              <a:rPr lang="en-US" sz="2400" dirty="0">
                <a:solidFill>
                  <a:schemeClr val="tx2"/>
                </a:solidFill>
                <a:latin typeface="+mj-lt"/>
              </a:rPr>
              <a:t/>
            </a:r>
            <a:br>
              <a:rPr lang="en-US" sz="2400" dirty="0">
                <a:solidFill>
                  <a:schemeClr val="tx2"/>
                </a:solidFill>
                <a:latin typeface="+mj-lt"/>
              </a:rPr>
            </a:br>
            <a:r>
              <a:rPr lang="en-US" sz="2400" dirty="0" smtClean="0">
                <a:solidFill>
                  <a:schemeClr val="tx2"/>
                </a:solidFill>
                <a:latin typeface="+mj-lt"/>
              </a:rPr>
              <a:t>US</a:t>
            </a:r>
            <a:endParaRPr lang="en-US" sz="2400" dirty="0">
              <a:solidFill>
                <a:schemeClr val="tx2"/>
              </a:solidFill>
              <a:latin typeface="+mj-lt"/>
            </a:endParaRPr>
          </a:p>
          <a:p>
            <a:pPr eaLnBrk="1" hangingPunct="1">
              <a:spcBef>
                <a:spcPct val="50000"/>
              </a:spcBef>
            </a:pPr>
            <a:r>
              <a:rPr lang="en-US" sz="2400" dirty="0">
                <a:solidFill>
                  <a:schemeClr val="tx2"/>
                </a:solidFill>
                <a:latin typeface="+mj-lt"/>
              </a:rPr>
              <a:t>Phone:  </a:t>
            </a:r>
            <a:r>
              <a:rPr lang="en-US" sz="2400" dirty="0" smtClean="0">
                <a:solidFill>
                  <a:schemeClr val="tx2"/>
                </a:solidFill>
                <a:latin typeface="+mj-lt"/>
              </a:rPr>
              <a:t>210-522-3277</a:t>
            </a:r>
            <a:r>
              <a:rPr lang="en-US" sz="2400" dirty="0">
                <a:solidFill>
                  <a:schemeClr val="tx2"/>
                </a:solidFill>
                <a:latin typeface="+mj-lt"/>
              </a:rPr>
              <a:t/>
            </a:r>
            <a:br>
              <a:rPr lang="en-US" sz="2400" dirty="0">
                <a:solidFill>
                  <a:schemeClr val="tx2"/>
                </a:solidFill>
                <a:latin typeface="+mj-lt"/>
              </a:rPr>
            </a:br>
            <a:r>
              <a:rPr lang="en-US" sz="2400" dirty="0" smtClean="0">
                <a:solidFill>
                  <a:schemeClr val="tx2"/>
                </a:solidFill>
                <a:latin typeface="+mj-lt"/>
              </a:rPr>
              <a:t>Email</a:t>
            </a:r>
            <a:r>
              <a:rPr lang="en-US" sz="2400" dirty="0">
                <a:solidFill>
                  <a:schemeClr val="tx2"/>
                </a:solidFill>
                <a:latin typeface="+mj-lt"/>
              </a:rPr>
              <a:t>:  </a:t>
            </a:r>
            <a:r>
              <a:rPr lang="en-US" sz="2400" dirty="0" smtClean="0">
                <a:solidFill>
                  <a:schemeClr val="tx2"/>
                </a:solidFill>
                <a:latin typeface="+mj-lt"/>
              </a:rPr>
              <a:t>sedwards@swri.org</a:t>
            </a:r>
            <a:endParaRPr lang="en-US" sz="2400" dirty="0">
              <a:solidFill>
                <a:schemeClr val="tx2"/>
              </a:solidFill>
              <a:latin typeface="+mj-lt"/>
            </a:endParaRPr>
          </a:p>
          <a:p>
            <a:pPr eaLnBrk="1" hangingPunct="1">
              <a:spcBef>
                <a:spcPct val="50000"/>
              </a:spcBef>
            </a:pPr>
            <a:r>
              <a:rPr lang="en-US" sz="2400" dirty="0" smtClean="0">
                <a:solidFill>
                  <a:schemeClr val="tx2"/>
                </a:solidFill>
                <a:latin typeface="+mj-lt"/>
                <a:hlinkClick r:id="rId3"/>
              </a:rPr>
              <a:t>www.rosindustrial.org</a:t>
            </a:r>
            <a:endParaRPr lang="en-US" sz="2400" dirty="0" smtClean="0">
              <a:solidFill>
                <a:schemeClr val="tx2"/>
              </a:solidFill>
              <a:latin typeface="+mj-lt"/>
            </a:endParaRPr>
          </a:p>
          <a:p>
            <a:pPr eaLnBrk="1" hangingPunct="1">
              <a:spcBef>
                <a:spcPct val="50000"/>
              </a:spcBef>
            </a:pPr>
            <a:r>
              <a:rPr lang="en-US" sz="2400" dirty="0" smtClean="0">
                <a:solidFill>
                  <a:schemeClr val="tx2"/>
                </a:solidFill>
                <a:latin typeface="+mj-lt"/>
                <a:hlinkClick r:id="rId4"/>
              </a:rPr>
              <a:t>www.ros.org/wiki/Industrial</a:t>
            </a:r>
            <a:endParaRPr lang="en-US" sz="2400" dirty="0">
              <a:solidFill>
                <a:schemeClr val="tx2"/>
              </a:solidFill>
              <a:latin typeface="+mj-lt"/>
            </a:endParaRPr>
          </a:p>
          <a:p>
            <a:pPr eaLnBrk="1" hangingPunct="1">
              <a:spcBef>
                <a:spcPct val="50000"/>
              </a:spcBef>
            </a:pPr>
            <a:endParaRPr lang="en-US" sz="2400" dirty="0" smtClean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Contact Information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294967295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 sz="1200" dirty="0" smtClean="0"/>
              <a:t>Managed by: Southwest Research Institute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100</a:t>
            </a:fld>
            <a:endParaRPr lang="en-US" dirty="0"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9" name="Content Placeholder 6" descr="Headshot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38200" y="1447800"/>
            <a:ext cx="2769586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69463135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Missing...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1234073"/>
            <a:ext cx="8229600" cy="4785727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US" dirty="0" smtClean="0"/>
              <a:t>PLC Interfaces</a:t>
            </a:r>
          </a:p>
          <a:p>
            <a:pPr lvl="1">
              <a:lnSpc>
                <a:spcPct val="150000"/>
              </a:lnSpc>
            </a:pPr>
            <a:r>
              <a:rPr lang="en-US" dirty="0" smtClean="0"/>
              <a:t>Integration of EPICS library planned (</a:t>
            </a:r>
            <a:r>
              <a:rPr lang="en-US" dirty="0" smtClean="0">
                <a:hlinkClick r:id="rId2"/>
              </a:rPr>
              <a:t>http://www.aps.anl.gov/epics/index.php</a:t>
            </a:r>
            <a:r>
              <a:rPr lang="en-US" dirty="0" smtClean="0"/>
              <a:t> )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Industrial Networks</a:t>
            </a: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US" sz="2400" dirty="0" smtClean="0"/>
              <a:t>Ethernet/IP, </a:t>
            </a:r>
            <a:r>
              <a:rPr lang="en-US" sz="2400" dirty="0" err="1" smtClean="0"/>
              <a:t>DeviceNet</a:t>
            </a:r>
            <a:r>
              <a:rPr lang="en-US" sz="2400" dirty="0" smtClean="0"/>
              <a:t>, </a:t>
            </a:r>
            <a:r>
              <a:rPr lang="en-US" sz="2400" dirty="0" err="1" smtClean="0"/>
              <a:t>Modbus</a:t>
            </a:r>
            <a:r>
              <a:rPr lang="en-US" sz="2400" dirty="0" smtClean="0"/>
              <a:t>, </a:t>
            </a:r>
            <a:r>
              <a:rPr lang="en-US" sz="2400" dirty="0" err="1" smtClean="0"/>
              <a:t>Profibus</a:t>
            </a:r>
            <a:r>
              <a:rPr lang="en-US" sz="2400" dirty="0" smtClean="0"/>
              <a:t>, etc.</a:t>
            </a: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US" sz="2400" dirty="0" smtClean="0"/>
              <a:t>OPC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Industrial HMIs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Managed by: Southwest Research Institute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22532" name="Picture 4" descr="http://media.wholesale-electrical-electronics.com/product/imgage/Electrical&amp;Electronics/2010101014/4e4c0aaefa181a66de0972a84d181bc3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181600" y="762000"/>
            <a:ext cx="2270354" cy="1452306"/>
          </a:xfrm>
          <a:prstGeom prst="rect">
            <a:avLst/>
          </a:prstGeom>
          <a:noFill/>
        </p:spPr>
      </p:pic>
      <p:pic>
        <p:nvPicPr>
          <p:cNvPr id="22534" name="Picture 6" descr="http://www.applied-motion.com/sites/default/files/ethernet_ip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162800" y="2209800"/>
            <a:ext cx="1281138" cy="457200"/>
          </a:xfrm>
          <a:prstGeom prst="rect">
            <a:avLst/>
          </a:prstGeom>
          <a:noFill/>
        </p:spPr>
      </p:pic>
      <p:pic>
        <p:nvPicPr>
          <p:cNvPr id="22536" name="Picture 8" descr="http://www.rotork.com/public/backend/uploads/pageimages/31/355x266_rc_devicenet.jpg"/>
          <p:cNvPicPr>
            <a:picLocks noChangeAspect="1" noChangeArrowheads="1"/>
          </p:cNvPicPr>
          <p:nvPr/>
        </p:nvPicPr>
        <p:blipFill>
          <a:blip r:embed="rId5" cstate="print"/>
          <a:srcRect t="30075" b="36842"/>
          <a:stretch>
            <a:fillRect/>
          </a:stretch>
        </p:blipFill>
        <p:spPr bwMode="auto">
          <a:xfrm>
            <a:off x="6781800" y="3276600"/>
            <a:ext cx="1828800" cy="453336"/>
          </a:xfrm>
          <a:prstGeom prst="rect">
            <a:avLst/>
          </a:prstGeom>
          <a:noFill/>
        </p:spPr>
      </p:pic>
      <p:pic>
        <p:nvPicPr>
          <p:cNvPr id="22538" name="Picture 10" descr="http://interface.centraltreasure.com/images/profibuslogo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315200" y="4114800"/>
            <a:ext cx="1502228" cy="584200"/>
          </a:xfrm>
          <a:prstGeom prst="rect">
            <a:avLst/>
          </a:prstGeom>
          <a:noFill/>
        </p:spPr>
      </p:pic>
      <p:pic>
        <p:nvPicPr>
          <p:cNvPr id="22540" name="Picture 12" descr="http://www.mbs-software.de/typo3temp/pics/3c4d67511c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477000" y="5105400"/>
            <a:ext cx="1857375" cy="610001"/>
          </a:xfrm>
          <a:prstGeom prst="rect">
            <a:avLst/>
          </a:prstGeom>
          <a:noFill/>
        </p:spPr>
      </p:pic>
      <p:pic>
        <p:nvPicPr>
          <p:cNvPr id="22542" name="Picture 14" descr="http://www.power-drives.com/images/Hmi.jp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419600" y="4876800"/>
            <a:ext cx="1714500" cy="1371600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Capabilities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Managed by: Southwest Research Institute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Perception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Managed by: Southwest Research Institute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15362" name="Picture 2" descr="detect_2.png"/>
          <p:cNvPicPr>
            <a:picLocks noChangeAspect="1" noChangeArrowheads="1"/>
          </p:cNvPicPr>
          <p:nvPr/>
        </p:nvPicPr>
        <p:blipFill>
          <a:blip r:embed="rId3" cstate="print"/>
          <a:srcRect b="27062"/>
          <a:stretch>
            <a:fillRect/>
          </a:stretch>
        </p:blipFill>
        <p:spPr bwMode="auto">
          <a:xfrm>
            <a:off x="304801" y="1219200"/>
            <a:ext cx="3276600" cy="2047876"/>
          </a:xfrm>
          <a:prstGeom prst="rect">
            <a:avLst/>
          </a:prstGeom>
          <a:noFill/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4" cstate="print"/>
          <a:srcRect l="12023" t="3817" r="12405" b="10491"/>
          <a:stretch>
            <a:fillRect/>
          </a:stretch>
        </p:blipFill>
        <p:spPr bwMode="auto">
          <a:xfrm>
            <a:off x="5410200" y="1219200"/>
            <a:ext cx="3203028" cy="2042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304800" y="3276600"/>
            <a:ext cx="3276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tx2"/>
                </a:solidFill>
              </a:rPr>
              <a:t>Segmentation</a:t>
            </a:r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334000" y="3276600"/>
            <a:ext cx="3352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tx2"/>
                </a:solidFill>
              </a:rPr>
              <a:t>Identification</a:t>
            </a:r>
            <a:endParaRPr lang="en-US" sz="2400" dirty="0">
              <a:solidFill>
                <a:schemeClr val="tx2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 cstate="print"/>
          <a:srcRect l="37113" t="22680" r="6057" b="15464"/>
          <a:stretch>
            <a:fillRect/>
          </a:stretch>
        </p:blipFill>
        <p:spPr bwMode="auto">
          <a:xfrm>
            <a:off x="2667000" y="4114800"/>
            <a:ext cx="37338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11"/>
          <p:cNvSpPr txBox="1"/>
          <p:nvPr/>
        </p:nvSpPr>
        <p:spPr>
          <a:xfrm>
            <a:off x="2667000" y="3657600"/>
            <a:ext cx="3733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tx2"/>
                </a:solidFill>
              </a:rPr>
              <a:t>Mapping</a:t>
            </a:r>
            <a:endParaRPr lang="en-US" sz="2400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SBPL stick window.mp4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3" cstate="print"/>
          <a:srcRect l="-4839" r="-6452"/>
          <a:stretch>
            <a:fillRect/>
          </a:stretch>
        </p:blipFill>
        <p:spPr>
          <a:xfrm>
            <a:off x="5105400" y="3429000"/>
            <a:ext cx="3505200" cy="2362200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 cstate="print"/>
          <a:srcRect t="4040" b="5051"/>
          <a:stretch>
            <a:fillRect/>
          </a:stretch>
        </p:blipFill>
        <p:spPr bwMode="auto">
          <a:xfrm>
            <a:off x="381000" y="3429000"/>
            <a:ext cx="4561840" cy="23327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Collision-aware path planning</a:t>
            </a:r>
          </a:p>
          <a:p>
            <a:pPr lvl="1"/>
            <a:r>
              <a:rPr lang="en-US" sz="2400" dirty="0" smtClean="0"/>
              <a:t>automatically finds path to target position</a:t>
            </a:r>
          </a:p>
          <a:p>
            <a:pPr lvl="1"/>
            <a:r>
              <a:rPr lang="en-US" sz="2400" dirty="0" smtClean="0"/>
              <a:t>avoids obstacles, joint limits, etc.</a:t>
            </a:r>
          </a:p>
          <a:p>
            <a:r>
              <a:rPr lang="en-US" dirty="0" smtClean="0"/>
              <a:t>On-the-fly checks during execution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Managed by: Southwest Research Institute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14</a:t>
            </a:fld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13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mute="1"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Offline Development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34073"/>
            <a:ext cx="4114800" cy="4525963"/>
          </a:xfrm>
        </p:spPr>
        <p:txBody>
          <a:bodyPr/>
          <a:lstStyle/>
          <a:p>
            <a:r>
              <a:rPr lang="en-US" dirty="0" smtClean="0"/>
              <a:t>Strong visualization environment</a:t>
            </a:r>
          </a:p>
          <a:p>
            <a:pPr lvl="1"/>
            <a:r>
              <a:rPr lang="en-US" sz="2400" dirty="0" smtClean="0"/>
              <a:t>review path-plans, debug control logic</a:t>
            </a:r>
          </a:p>
          <a:p>
            <a:pPr lvl="1"/>
            <a:r>
              <a:rPr lang="en-US" sz="2400" dirty="0" smtClean="0"/>
              <a:t>develop application even with no hardware</a:t>
            </a:r>
          </a:p>
          <a:p>
            <a:pPr lvl="1"/>
            <a:r>
              <a:rPr lang="en-US" sz="2400" dirty="0" smtClean="0"/>
              <a:t>enables smooth transition to physical system</a:t>
            </a:r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Managed by: Southwest Research Institute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98306" name="Picture 2" descr="../_images/rviz_plugin_interac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24400" y="1676400"/>
            <a:ext cx="4200797" cy="3886200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Offline Development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7DA9DF"/>
                </a:solidFill>
              </a:rPr>
              <a:t>Strong visualization environment</a:t>
            </a:r>
          </a:p>
          <a:p>
            <a:r>
              <a:rPr lang="en-US" dirty="0" smtClean="0"/>
              <a:t>Full physics-based simulation available</a:t>
            </a:r>
          </a:p>
          <a:p>
            <a:pPr lvl="1"/>
            <a:r>
              <a:rPr lang="en-US" sz="2400" dirty="0" smtClean="0"/>
              <a:t>includes simulated sensor feedback</a:t>
            </a:r>
          </a:p>
          <a:p>
            <a:pPr lvl="1"/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Managed by: Southwest Research Institute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19458" name="Picture 2" descr="http://i4.ytimg.com/vi/W8z_rJyEVZg/mqdefault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0" y="2971800"/>
            <a:ext cx="5486400" cy="3086100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1600200" y="6019800"/>
            <a:ext cx="19050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Gazebo</a:t>
            </a:r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vlcsnap-2013-03-02-23h07m04s129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flipH="1">
            <a:off x="990600" y="3886200"/>
            <a:ext cx="6248400" cy="23431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Offline Development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7DA9DF"/>
                </a:solidFill>
              </a:rPr>
              <a:t>Strong visualization environment</a:t>
            </a:r>
          </a:p>
          <a:p>
            <a:r>
              <a:rPr lang="en-US" dirty="0" smtClean="0">
                <a:solidFill>
                  <a:srgbClr val="7DA9DF"/>
                </a:solidFill>
              </a:rPr>
              <a:t>Full physics-based simulation available</a:t>
            </a:r>
          </a:p>
          <a:p>
            <a:r>
              <a:rPr lang="en-US" dirty="0" smtClean="0"/>
              <a:t>Can record and replay data</a:t>
            </a:r>
          </a:p>
          <a:p>
            <a:pPr lvl="1"/>
            <a:r>
              <a:rPr lang="en-US" sz="2400" dirty="0" smtClean="0"/>
              <a:t>both sensor and control data</a:t>
            </a:r>
          </a:p>
          <a:p>
            <a:pPr lvl="1"/>
            <a:r>
              <a:rPr lang="en-US" sz="2400" dirty="0" smtClean="0"/>
              <a:t>aids development and troubleshooting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Managed by: Southwest Research Institute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17</a:t>
            </a:fld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Online Visualization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Update visualization based on live sensor feedback</a:t>
            </a:r>
          </a:p>
          <a:p>
            <a:pPr lvl="1"/>
            <a:r>
              <a:rPr lang="en-US" dirty="0" smtClean="0"/>
              <a:t>remote process monitoring</a:t>
            </a:r>
          </a:p>
          <a:p>
            <a:pPr lvl="1"/>
            <a:r>
              <a:rPr lang="en-US" dirty="0" smtClean="0"/>
              <a:t>“augmented reality” displays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Managed by: Southwest Research Institute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1026" name="Picture 2" descr="C:\Users\jzoss\AppData\Local\Microsoft\Windows\Temporary Internet Files\Content.Outlook\Z8XO7U04\Automate_demo_rviz (2).png"/>
          <p:cNvPicPr>
            <a:picLocks noChangeAspect="1" noChangeArrowheads="1"/>
          </p:cNvPicPr>
          <p:nvPr/>
        </p:nvPicPr>
        <p:blipFill>
          <a:blip r:embed="rId2" cstate="print"/>
          <a:srcRect b="5455"/>
          <a:stretch>
            <a:fillRect/>
          </a:stretch>
        </p:blipFill>
        <p:spPr bwMode="auto">
          <a:xfrm>
            <a:off x="1371600" y="3276600"/>
            <a:ext cx="5943600" cy="3090672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Hardware Independence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Run the same program on different robot platforms.</a:t>
            </a:r>
          </a:p>
          <a:p>
            <a:pPr lvl="1"/>
            <a:r>
              <a:rPr lang="en-US" dirty="0" smtClean="0"/>
              <a:t>reduce software “porting” burden</a:t>
            </a:r>
          </a:p>
          <a:p>
            <a:pPr lvl="1"/>
            <a:r>
              <a:rPr lang="en-US" dirty="0" smtClean="0"/>
              <a:t>select robot based on capabilities, rather than familiarity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Managed by: Southwest Research Institute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16385" name="Picture 1" descr="C:\Users\jzoss\AppData\Local\Microsoft\Windows\Temporary Internet Files\Content.IE5\UE5SY6CU\MC900431616[1]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0" y="3505200"/>
            <a:ext cx="1371600" cy="1371600"/>
          </a:xfrm>
          <a:prstGeom prst="rect">
            <a:avLst/>
          </a:prstGeom>
          <a:noFill/>
        </p:spPr>
      </p:pic>
      <p:pic>
        <p:nvPicPr>
          <p:cNvPr id="9" name="Picture 8" descr="http://www.globalrobots.com/products/DF072994B6D049DD92BD311E37036C6F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flipH="1">
            <a:off x="5791200" y="4267200"/>
            <a:ext cx="1752600" cy="1752600"/>
          </a:xfrm>
          <a:prstGeom prst="rect">
            <a:avLst/>
          </a:prstGeom>
          <a:noFill/>
        </p:spPr>
      </p:pic>
      <p:pic>
        <p:nvPicPr>
          <p:cNvPr id="16387" name="Picture 3" descr="http://www.logismarket.es/ip/yaskawa-iberica-robot-industrial-robot-industrial-sia50-589973-FGR.jpg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752600" y="3962400"/>
            <a:ext cx="1752599" cy="1963696"/>
          </a:xfrm>
          <a:prstGeom prst="rect">
            <a:avLst/>
          </a:prstGeom>
          <a:noFill/>
        </p:spPr>
      </p:pic>
      <p:sp>
        <p:nvSpPr>
          <p:cNvPr id="11" name="Right Arrow 10"/>
          <p:cNvSpPr/>
          <p:nvPr/>
        </p:nvSpPr>
        <p:spPr>
          <a:xfrm rot="1847550">
            <a:off x="5071033" y="4812838"/>
            <a:ext cx="1066800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/>
          <p:cNvSpPr/>
          <p:nvPr/>
        </p:nvSpPr>
        <p:spPr>
          <a:xfrm rot="19752450" flipH="1">
            <a:off x="2861233" y="4812837"/>
            <a:ext cx="1066800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ROS-Industrial Overview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Managed by: Southwest Research Institute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Missing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800"/>
              </a:spcBef>
            </a:pPr>
            <a:r>
              <a:rPr lang="en-US" dirty="0" smtClean="0"/>
              <a:t>Precision control of path pos/</a:t>
            </a:r>
            <a:r>
              <a:rPr lang="en-US" dirty="0" err="1" smtClean="0"/>
              <a:t>vel</a:t>
            </a:r>
            <a:r>
              <a:rPr lang="en-US" dirty="0" smtClean="0"/>
              <a:t>/timing</a:t>
            </a:r>
          </a:p>
          <a:p>
            <a:pPr>
              <a:spcBef>
                <a:spcPts val="1800"/>
              </a:spcBef>
            </a:pPr>
            <a:r>
              <a:rPr lang="en-US" dirty="0" smtClean="0"/>
              <a:t>Simplified programming interface</a:t>
            </a:r>
          </a:p>
          <a:p>
            <a:pPr>
              <a:spcBef>
                <a:spcPts val="1800"/>
              </a:spcBef>
            </a:pPr>
            <a:r>
              <a:rPr lang="en-US" dirty="0" smtClean="0"/>
              <a:t>Motion-related triggers</a:t>
            </a:r>
          </a:p>
          <a:p>
            <a:pPr lvl="1">
              <a:spcBef>
                <a:spcPts val="0"/>
              </a:spcBef>
            </a:pPr>
            <a:r>
              <a:rPr lang="en-US" sz="2400" dirty="0" smtClean="0"/>
              <a:t>process control based on path timing</a:t>
            </a:r>
          </a:p>
          <a:p>
            <a:pPr>
              <a:spcBef>
                <a:spcPts val="1800"/>
              </a:spcBef>
            </a:pPr>
            <a:r>
              <a:rPr lang="en-US" dirty="0" smtClean="0"/>
              <a:t>Dynamic path modification</a:t>
            </a:r>
          </a:p>
          <a:p>
            <a:pPr lvl="1">
              <a:spcBef>
                <a:spcPts val="0"/>
              </a:spcBef>
            </a:pPr>
            <a:r>
              <a:rPr lang="en-US" sz="2400" dirty="0" smtClean="0"/>
              <a:t>adjust motion based on sensor feedback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7 March 2013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Managed by: Southwest Research Institute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20</a:t>
            </a:fld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Managed by: Southwest Research Institute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21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Unknown Part Stream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5105400"/>
            <a:ext cx="6324600" cy="1066800"/>
          </a:xfrm>
        </p:spPr>
        <p:txBody>
          <a:bodyPr>
            <a:normAutofit/>
          </a:bodyPr>
          <a:lstStyle/>
          <a:p>
            <a:pPr marL="231775" indent="-174625"/>
            <a:r>
              <a:rPr lang="en-US" sz="2400" dirty="0" smtClean="0"/>
              <a:t>large, variable inventory</a:t>
            </a:r>
          </a:p>
          <a:p>
            <a:pPr marL="231775" indent="-174625"/>
            <a:r>
              <a:rPr lang="en-US" sz="2400" dirty="0" smtClean="0"/>
              <a:t>high-mix, low-lot production</a:t>
            </a:r>
          </a:p>
          <a:p>
            <a:pPr marL="571500" indent="-514350"/>
            <a:endParaRPr lang="en-US" sz="24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Managed by: Southwest Research Institute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867400" y="1219200"/>
            <a:ext cx="2895600" cy="2621994"/>
          </a:xfrm>
          <a:prstGeom prst="roundRect">
            <a:avLst/>
          </a:prstGeom>
          <a:solidFill>
            <a:srgbClr val="9DBEE7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231775" indent="-231775">
              <a:buSzPts val="3200"/>
            </a:pPr>
            <a:r>
              <a:rPr lang="en-US" sz="2800" b="1" dirty="0" smtClean="0">
                <a:solidFill>
                  <a:schemeClr val="bg1"/>
                </a:solidFill>
              </a:rPr>
              <a:t>Technologies</a:t>
            </a:r>
          </a:p>
          <a:p>
            <a:pPr marL="566738" lvl="2" indent="-334963">
              <a:buSzPts val="2800"/>
              <a:buFont typeface="Arial" pitchFamily="34" charset="0"/>
              <a:buChar char="•"/>
            </a:pPr>
            <a:r>
              <a:rPr lang="en-US" sz="2400" dirty="0" smtClean="0">
                <a:solidFill>
                  <a:srgbClr val="1F497D"/>
                </a:solidFill>
              </a:rPr>
              <a:t>3D scanning</a:t>
            </a:r>
          </a:p>
          <a:p>
            <a:pPr marL="566738" lvl="2" indent="-334963">
              <a:buSzPts val="2800"/>
              <a:buFont typeface="Arial" pitchFamily="34" charset="0"/>
              <a:buChar char="•"/>
            </a:pPr>
            <a:r>
              <a:rPr lang="en-US" sz="2400" dirty="0" smtClean="0">
                <a:solidFill>
                  <a:srgbClr val="1F497D"/>
                </a:solidFill>
              </a:rPr>
              <a:t>segmentation, filtering</a:t>
            </a:r>
          </a:p>
          <a:p>
            <a:pPr marL="566738" lvl="2" indent="-334963">
              <a:buSzPts val="2800"/>
              <a:buFont typeface="Arial" pitchFamily="34" charset="0"/>
              <a:buChar char="•"/>
            </a:pPr>
            <a:r>
              <a:rPr lang="en-US" sz="2400" dirty="0" smtClean="0">
                <a:solidFill>
                  <a:srgbClr val="1F497D"/>
                </a:solidFill>
              </a:rPr>
              <a:t>dynamic path planning</a:t>
            </a:r>
            <a:endParaRPr lang="en-US" sz="1600" dirty="0"/>
          </a:p>
        </p:txBody>
      </p:sp>
      <p:grpSp>
        <p:nvGrpSpPr>
          <p:cNvPr id="17" name="Group 16"/>
          <p:cNvGrpSpPr/>
          <p:nvPr/>
        </p:nvGrpSpPr>
        <p:grpSpPr>
          <a:xfrm>
            <a:off x="5181600" y="3886200"/>
            <a:ext cx="3810000" cy="1870160"/>
            <a:chOff x="533400" y="914400"/>
            <a:chExt cx="5638800" cy="2632160"/>
          </a:xfrm>
        </p:grpSpPr>
        <p:sp>
          <p:nvSpPr>
            <p:cNvPr id="9" name="Rounded Rectangle 8"/>
            <p:cNvSpPr/>
            <p:nvPr/>
          </p:nvSpPr>
          <p:spPr>
            <a:xfrm>
              <a:off x="838200" y="3200400"/>
              <a:ext cx="5334000" cy="3048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Isosceles Triangle 9"/>
            <p:cNvSpPr/>
            <p:nvPr/>
          </p:nvSpPr>
          <p:spPr>
            <a:xfrm>
              <a:off x="2743200" y="2590800"/>
              <a:ext cx="609600" cy="609600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3886200" y="2590800"/>
              <a:ext cx="609600" cy="609600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L-Shape 11"/>
            <p:cNvSpPr/>
            <p:nvPr/>
          </p:nvSpPr>
          <p:spPr>
            <a:xfrm>
              <a:off x="4953000" y="2514600"/>
              <a:ext cx="685800" cy="685800"/>
            </a:xfrm>
            <a:prstGeom prst="corner">
              <a:avLst>
                <a:gd name="adj1" fmla="val 28059"/>
                <a:gd name="adj2" fmla="val 24683"/>
              </a:avLst>
            </a:prstGeom>
            <a:solidFill>
              <a:srgbClr val="FFC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 flipH="1">
              <a:off x="3200400" y="3352800"/>
              <a:ext cx="1752600" cy="0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5" name="Picture 4" descr="http://img.directindustry.com/images_di/photo-g/6-axis-articulated-assembly-robot-6076-3109009.jpg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 bright="-63000" contrast="26000"/>
            </a:blip>
            <a:srcRect/>
            <a:stretch>
              <a:fillRect/>
            </a:stretch>
          </p:blipFill>
          <p:spPr bwMode="auto">
            <a:xfrm flipH="1">
              <a:off x="533400" y="914400"/>
              <a:ext cx="1743075" cy="2632160"/>
            </a:xfrm>
            <a:prstGeom prst="rect">
              <a:avLst/>
            </a:prstGeom>
            <a:noFill/>
          </p:spPr>
        </p:pic>
      </p:grpSp>
      <p:pic>
        <p:nvPicPr>
          <p:cNvPr id="18" name="EPS_box_total_HD_1.wmv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4" cstate="print"/>
          <a:stretch>
            <a:fillRect/>
          </a:stretch>
        </p:blipFill>
        <p:spPr>
          <a:xfrm>
            <a:off x="457200" y="914400"/>
            <a:ext cx="5232400" cy="2943225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Unstructured Picking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4572000"/>
            <a:ext cx="6553200" cy="1051927"/>
          </a:xfrm>
        </p:spPr>
        <p:txBody>
          <a:bodyPr>
            <a:normAutofit/>
          </a:bodyPr>
          <a:lstStyle/>
          <a:p>
            <a:pPr marL="231775" indent="-231775"/>
            <a:r>
              <a:rPr lang="en-US" sz="2400" dirty="0" smtClean="0"/>
              <a:t>known parts, but random placement</a:t>
            </a:r>
          </a:p>
          <a:p>
            <a:pPr marL="231775" indent="-231775"/>
            <a:r>
              <a:rPr lang="en-US" sz="2400" dirty="0" smtClean="0"/>
              <a:t>partial occlusions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Managed by: Southwest Research Institute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943600" y="1371600"/>
            <a:ext cx="2895600" cy="2213372"/>
          </a:xfrm>
          <a:prstGeom prst="roundRect">
            <a:avLst/>
          </a:prstGeom>
          <a:solidFill>
            <a:srgbClr val="9DBEE7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231775" indent="-231775">
              <a:buSzPts val="3200"/>
            </a:pPr>
            <a:r>
              <a:rPr lang="en-US" sz="2800" b="1" dirty="0" smtClean="0">
                <a:solidFill>
                  <a:schemeClr val="bg1"/>
                </a:solidFill>
              </a:rPr>
              <a:t>Technologies</a:t>
            </a:r>
          </a:p>
          <a:p>
            <a:pPr marL="566738" lvl="2" indent="-334963">
              <a:buSzPts val="2800"/>
              <a:buFont typeface="Arial" pitchFamily="34" charset="0"/>
              <a:buChar char="•"/>
            </a:pPr>
            <a:r>
              <a:rPr lang="en-US" sz="2400" dirty="0" smtClean="0">
                <a:solidFill>
                  <a:srgbClr val="1F497D"/>
                </a:solidFill>
              </a:rPr>
              <a:t>3D scanning</a:t>
            </a:r>
          </a:p>
          <a:p>
            <a:pPr marL="566738" lvl="2" indent="-334963">
              <a:buSzPts val="2800"/>
              <a:buFont typeface="Arial" pitchFamily="34" charset="0"/>
              <a:buChar char="•"/>
            </a:pPr>
            <a:r>
              <a:rPr lang="en-US" sz="2400" dirty="0" smtClean="0">
                <a:solidFill>
                  <a:srgbClr val="1F497D"/>
                </a:solidFill>
              </a:rPr>
              <a:t>segmentation</a:t>
            </a:r>
          </a:p>
          <a:p>
            <a:pPr marL="566738" lvl="2" indent="-334963">
              <a:buSzPts val="2800"/>
              <a:buFont typeface="Arial" pitchFamily="34" charset="0"/>
              <a:buChar char="•"/>
            </a:pPr>
            <a:r>
              <a:rPr lang="en-US" sz="2400" dirty="0" smtClean="0">
                <a:solidFill>
                  <a:srgbClr val="1F497D"/>
                </a:solidFill>
              </a:rPr>
              <a:t>filtering</a:t>
            </a:r>
          </a:p>
          <a:p>
            <a:pPr marL="566738" lvl="2" indent="-334963">
              <a:buSzPts val="2800"/>
              <a:buFont typeface="Arial" pitchFamily="34" charset="0"/>
              <a:buChar char="•"/>
            </a:pPr>
            <a:r>
              <a:rPr lang="en-US" sz="2400" dirty="0" smtClean="0">
                <a:solidFill>
                  <a:srgbClr val="1F497D"/>
                </a:solidFill>
              </a:rPr>
              <a:t>path planning</a:t>
            </a:r>
            <a:endParaRPr lang="en-US" sz="1600" dirty="0"/>
          </a:p>
        </p:txBody>
      </p:sp>
      <p:pic>
        <p:nvPicPr>
          <p:cNvPr id="13313" name="Picture 1"/>
          <p:cNvPicPr>
            <a:picLocks noChangeAspect="1" noChangeArrowheads="1"/>
          </p:cNvPicPr>
          <p:nvPr/>
        </p:nvPicPr>
        <p:blipFill>
          <a:blip r:embed="rId2" cstate="print"/>
          <a:srcRect l="17835"/>
          <a:stretch>
            <a:fillRect/>
          </a:stretch>
        </p:blipFill>
        <p:spPr bwMode="auto">
          <a:xfrm>
            <a:off x="533399" y="990600"/>
            <a:ext cx="5120063" cy="350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Mobile Robots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4572000"/>
            <a:ext cx="6629400" cy="899527"/>
          </a:xfrm>
        </p:spPr>
        <p:txBody>
          <a:bodyPr>
            <a:normAutofit/>
          </a:bodyPr>
          <a:lstStyle/>
          <a:p>
            <a:pPr marL="231775" indent="-231775"/>
            <a:r>
              <a:rPr lang="en-US" sz="2400" dirty="0" smtClean="0"/>
              <a:t>inventory management</a:t>
            </a:r>
          </a:p>
          <a:p>
            <a:pPr marL="231775" indent="-231775"/>
            <a:r>
              <a:rPr lang="en-US" sz="2400" dirty="0" smtClean="0"/>
              <a:t>large workspaces</a:t>
            </a:r>
          </a:p>
          <a:p>
            <a:pPr lvl="1"/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Managed by: Southwest Research Institute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248400" y="1295400"/>
            <a:ext cx="2514600" cy="3276600"/>
          </a:xfrm>
          <a:prstGeom prst="roundRect">
            <a:avLst/>
          </a:prstGeom>
          <a:solidFill>
            <a:srgbClr val="9DBEE7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noAutofit/>
          </a:bodyPr>
          <a:lstStyle/>
          <a:p>
            <a:pPr marL="231775" indent="-231775">
              <a:buSzPts val="3200"/>
            </a:pPr>
            <a:r>
              <a:rPr lang="en-US" sz="2800" b="1" dirty="0" smtClean="0">
                <a:solidFill>
                  <a:schemeClr val="bg1"/>
                </a:solidFill>
              </a:rPr>
              <a:t>Technologies</a:t>
            </a:r>
          </a:p>
          <a:p>
            <a:pPr marL="231775" lvl="2" indent="-225425">
              <a:buSzPts val="2800"/>
              <a:buFont typeface="Arial" pitchFamily="34" charset="0"/>
              <a:buChar char="•"/>
            </a:pPr>
            <a:r>
              <a:rPr lang="en-US" sz="2400" dirty="0" smtClean="0">
                <a:solidFill>
                  <a:srgbClr val="1F497D"/>
                </a:solidFill>
              </a:rPr>
              <a:t>base / arm support</a:t>
            </a:r>
          </a:p>
          <a:p>
            <a:pPr marL="231775" lvl="2" indent="-225425">
              <a:buSzPts val="2800"/>
              <a:buFont typeface="Arial" pitchFamily="34" charset="0"/>
              <a:buChar char="•"/>
            </a:pPr>
            <a:r>
              <a:rPr lang="en-US" sz="2400" dirty="0" smtClean="0">
                <a:solidFill>
                  <a:srgbClr val="1F497D"/>
                </a:solidFill>
              </a:rPr>
              <a:t>mapping</a:t>
            </a:r>
          </a:p>
          <a:p>
            <a:pPr marL="231775" lvl="2" indent="-225425">
              <a:buSzPts val="2800"/>
              <a:buFont typeface="Arial" pitchFamily="34" charset="0"/>
              <a:buChar char="•"/>
            </a:pPr>
            <a:r>
              <a:rPr lang="en-US" sz="2400" dirty="0" smtClean="0">
                <a:solidFill>
                  <a:srgbClr val="1F497D"/>
                </a:solidFill>
              </a:rPr>
              <a:t>localization</a:t>
            </a:r>
          </a:p>
          <a:p>
            <a:pPr marL="231775" lvl="2" indent="-225425">
              <a:buSzPts val="2800"/>
              <a:buFont typeface="Arial" pitchFamily="34" charset="0"/>
              <a:buChar char="•"/>
            </a:pPr>
            <a:r>
              <a:rPr lang="en-US" sz="2400" dirty="0" smtClean="0">
                <a:solidFill>
                  <a:srgbClr val="1F497D"/>
                </a:solidFill>
              </a:rPr>
              <a:t>path planning</a:t>
            </a:r>
          </a:p>
          <a:p>
            <a:pPr marL="231775" lvl="2" indent="-225425">
              <a:buSzPts val="2800"/>
              <a:buFont typeface="Arial" pitchFamily="34" charset="0"/>
              <a:buChar char="•"/>
            </a:pPr>
            <a:r>
              <a:rPr lang="en-US" sz="2400" dirty="0" smtClean="0">
                <a:solidFill>
                  <a:srgbClr val="1F497D"/>
                </a:solidFill>
              </a:rPr>
              <a:t>navigation</a:t>
            </a:r>
            <a:endParaRPr lang="en-US" sz="1600" dirty="0"/>
          </a:p>
        </p:txBody>
      </p:sp>
      <p:pic>
        <p:nvPicPr>
          <p:cNvPr id="10242" name="Picture 2" descr="http://www.swri.org/3pubs/ird2010/Images/108019Fig3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0" y="1295400"/>
            <a:ext cx="5105400" cy="3276236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CAD &amp;Plan/Scan &amp; Plan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4953000"/>
            <a:ext cx="6629400" cy="899527"/>
          </a:xfrm>
        </p:spPr>
        <p:txBody>
          <a:bodyPr>
            <a:normAutofit/>
          </a:bodyPr>
          <a:lstStyle/>
          <a:p>
            <a:pPr marL="231775" indent="-231775"/>
            <a:r>
              <a:rPr lang="en-US" sz="2400" dirty="0" smtClean="0"/>
              <a:t>Dynamic Painting, </a:t>
            </a:r>
            <a:r>
              <a:rPr lang="en-US" sz="2400" dirty="0" err="1" smtClean="0"/>
              <a:t>Deburring</a:t>
            </a:r>
            <a:r>
              <a:rPr lang="en-US" sz="2400" dirty="0" smtClean="0"/>
              <a:t>, Machining</a:t>
            </a:r>
          </a:p>
          <a:p>
            <a:pPr marL="231775" indent="-231775"/>
            <a:r>
              <a:rPr lang="en-US" sz="2400" dirty="0" smtClean="0"/>
              <a:t>Low Volume/High Mix</a:t>
            </a:r>
          </a:p>
          <a:p>
            <a:pPr lvl="1"/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Managed by: Southwest Research Institute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248400" y="1295400"/>
            <a:ext cx="2514600" cy="3276600"/>
          </a:xfrm>
          <a:prstGeom prst="roundRect">
            <a:avLst/>
          </a:prstGeom>
          <a:solidFill>
            <a:srgbClr val="9DBEE7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noAutofit/>
          </a:bodyPr>
          <a:lstStyle/>
          <a:p>
            <a:pPr marL="231775" indent="-231775">
              <a:buSzPts val="3200"/>
            </a:pPr>
            <a:r>
              <a:rPr lang="en-US" sz="2800" b="1" dirty="0" smtClean="0">
                <a:solidFill>
                  <a:schemeClr val="bg1"/>
                </a:solidFill>
              </a:rPr>
              <a:t>Technologies</a:t>
            </a:r>
          </a:p>
          <a:p>
            <a:pPr marL="231775" lvl="2" indent="-225425">
              <a:buSzPts val="2800"/>
              <a:buFont typeface="Arial" pitchFamily="34" charset="0"/>
              <a:buChar char="•"/>
            </a:pPr>
            <a:r>
              <a:rPr lang="en-US" sz="2400" dirty="0" smtClean="0">
                <a:solidFill>
                  <a:srgbClr val="1F497D"/>
                </a:solidFill>
              </a:rPr>
              <a:t>CAD/3D Scanning</a:t>
            </a:r>
          </a:p>
          <a:p>
            <a:pPr marL="231775" lvl="2" indent="-225425">
              <a:buSzPts val="2800"/>
              <a:buFont typeface="Arial" pitchFamily="34" charset="0"/>
              <a:buChar char="•"/>
            </a:pPr>
            <a:r>
              <a:rPr lang="en-US" sz="2400" dirty="0" smtClean="0">
                <a:solidFill>
                  <a:srgbClr val="1F497D"/>
                </a:solidFill>
              </a:rPr>
              <a:t>Semi-Constrained Path Planning</a:t>
            </a:r>
          </a:p>
          <a:p>
            <a:pPr marL="231775" lvl="2" indent="-225425">
              <a:buSzPts val="2800"/>
              <a:buFont typeface="Arial" pitchFamily="34" charset="0"/>
              <a:buChar char="•"/>
            </a:pPr>
            <a:r>
              <a:rPr lang="en-US" sz="2400" dirty="0" smtClean="0">
                <a:solidFill>
                  <a:srgbClr val="1F497D"/>
                </a:solidFill>
              </a:rPr>
              <a:t>Visualization</a:t>
            </a:r>
            <a:endParaRPr lang="en-US" sz="2400" dirty="0"/>
          </a:p>
          <a:p>
            <a:pPr marL="231775" lvl="2" indent="-225425">
              <a:buSzPts val="2800"/>
              <a:buFont typeface="Arial" pitchFamily="34" charset="0"/>
              <a:buChar char="•"/>
            </a:pPr>
            <a:endParaRPr lang="en-US" sz="2400" dirty="0" smtClean="0">
              <a:solidFill>
                <a:srgbClr val="1F497D"/>
              </a:solidFill>
            </a:endParaRPr>
          </a:p>
        </p:txBody>
      </p:sp>
      <p:pic>
        <p:nvPicPr>
          <p:cNvPr id="9" name="ROSCon2013 v4.mp4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3" cstate="print"/>
          <a:stretch>
            <a:fillRect/>
          </a:stretch>
        </p:blipFill>
        <p:spPr>
          <a:xfrm>
            <a:off x="762000" y="1047750"/>
            <a:ext cx="5105400" cy="382905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General Purpose Calibration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4953000"/>
            <a:ext cx="7696200" cy="899527"/>
          </a:xfrm>
        </p:spPr>
        <p:txBody>
          <a:bodyPr>
            <a:normAutofit/>
          </a:bodyPr>
          <a:lstStyle/>
          <a:p>
            <a:pPr marL="231775" indent="-231775"/>
            <a:r>
              <a:rPr lang="en-US" sz="2400" dirty="0" smtClean="0"/>
              <a:t>Current: Camera to Camera, Camera to Robot calibration</a:t>
            </a:r>
          </a:p>
          <a:p>
            <a:pPr marL="231775" indent="-231775"/>
            <a:r>
              <a:rPr lang="en-US" sz="2400" dirty="0" smtClean="0"/>
              <a:t>Future: Sensor to X, Robot kinematic calibration</a:t>
            </a:r>
          </a:p>
          <a:p>
            <a:pPr lvl="1"/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Managed by: Southwest Research Institute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248400" y="1295400"/>
            <a:ext cx="2514600" cy="3276600"/>
          </a:xfrm>
          <a:prstGeom prst="roundRect">
            <a:avLst/>
          </a:prstGeom>
          <a:solidFill>
            <a:srgbClr val="9DBEE7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noAutofit/>
          </a:bodyPr>
          <a:lstStyle/>
          <a:p>
            <a:pPr marL="231775" indent="-231775">
              <a:buSzPts val="3200"/>
            </a:pPr>
            <a:r>
              <a:rPr lang="en-US" sz="2800" b="1" dirty="0" smtClean="0">
                <a:solidFill>
                  <a:schemeClr val="bg1"/>
                </a:solidFill>
              </a:rPr>
              <a:t>Technologies</a:t>
            </a:r>
          </a:p>
          <a:p>
            <a:pPr marL="231775" lvl="2" indent="-225425">
              <a:buSzPts val="2800"/>
              <a:buFont typeface="Arial" pitchFamily="34" charset="0"/>
              <a:buChar char="•"/>
            </a:pPr>
            <a:r>
              <a:rPr lang="en-US" sz="2400" dirty="0" smtClean="0">
                <a:solidFill>
                  <a:srgbClr val="1F497D"/>
                </a:solidFill>
              </a:rPr>
              <a:t>2D/3D Processing</a:t>
            </a:r>
          </a:p>
          <a:p>
            <a:pPr marL="231775" lvl="2" indent="-225425">
              <a:buSzPts val="2800"/>
              <a:buFont typeface="Arial" pitchFamily="34" charset="0"/>
              <a:buChar char="•"/>
            </a:pPr>
            <a:r>
              <a:rPr lang="en-US" sz="2400" dirty="0" smtClean="0">
                <a:solidFill>
                  <a:srgbClr val="1F497D"/>
                </a:solidFill>
              </a:rPr>
              <a:t>Non-linear Optimization</a:t>
            </a:r>
          </a:p>
          <a:p>
            <a:pPr marL="231775" lvl="2" indent="-225425">
              <a:buSzPts val="2800"/>
              <a:buFont typeface="Arial" pitchFamily="34" charset="0"/>
              <a:buChar char="•"/>
            </a:pPr>
            <a:r>
              <a:rPr lang="en-US" sz="2400" dirty="0" smtClean="0">
                <a:solidFill>
                  <a:srgbClr val="1F497D"/>
                </a:solidFill>
              </a:rPr>
              <a:t>Visualization</a:t>
            </a:r>
            <a:endParaRPr lang="en-US" sz="2400" dirty="0"/>
          </a:p>
          <a:p>
            <a:pPr marL="231775" lvl="2" indent="-225425">
              <a:buSzPts val="2800"/>
              <a:buFont typeface="Arial" pitchFamily="34" charset="0"/>
              <a:buChar char="•"/>
            </a:pPr>
            <a:endParaRPr lang="en-US" sz="2400" dirty="0" smtClean="0">
              <a:solidFill>
                <a:srgbClr val="1F497D"/>
              </a:solidFill>
            </a:endParaRPr>
          </a:p>
        </p:txBody>
      </p:sp>
      <p:pic>
        <p:nvPicPr>
          <p:cNvPr id="10" name="Industrial_Extrinsic_Calibration2.mp4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3" cstate="print"/>
          <a:stretch>
            <a:fillRect/>
          </a:stretch>
        </p:blipFill>
        <p:spPr>
          <a:xfrm>
            <a:off x="762000" y="1047750"/>
            <a:ext cx="5105400" cy="382905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Less-Industrial Applications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Managed by: Southwest Research Institute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1219200"/>
            <a:ext cx="2322860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Box 10"/>
          <p:cNvSpPr txBox="1"/>
          <p:nvPr/>
        </p:nvSpPr>
        <p:spPr>
          <a:xfrm>
            <a:off x="381000" y="3048000"/>
            <a:ext cx="22860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2"/>
                </a:solidFill>
              </a:rPr>
              <a:t>cook breakfast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50180" name="Picture 4" descr="http://i.i.com.com/cnwk.1d/i/tim//2010/05/03/Folding_towels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76600" y="1219200"/>
            <a:ext cx="2239861" cy="1828800"/>
          </a:xfrm>
          <a:prstGeom prst="rect">
            <a:avLst/>
          </a:prstGeom>
          <a:noFill/>
        </p:spPr>
      </p:pic>
      <p:sp>
        <p:nvSpPr>
          <p:cNvPr id="13" name="TextBox 12"/>
          <p:cNvSpPr txBox="1"/>
          <p:nvPr/>
        </p:nvSpPr>
        <p:spPr>
          <a:xfrm>
            <a:off x="3276600" y="3048000"/>
            <a:ext cx="22098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2"/>
                </a:solidFill>
              </a:rPr>
              <a:t>fold laundry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50182" name="Picture 6" descr="http://1.bp.blogspot.com/-TjTCVOSqv-E/TqIB_ysdXAI/AAAAAAAAAqY/o6WxH8vEa3Y/s1600/PR2+playing+pool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172200" y="1219200"/>
            <a:ext cx="1828800" cy="1828800"/>
          </a:xfrm>
          <a:prstGeom prst="rect">
            <a:avLst/>
          </a:prstGeom>
          <a:noFill/>
        </p:spPr>
      </p:pic>
      <p:sp>
        <p:nvSpPr>
          <p:cNvPr id="15" name="TextBox 14"/>
          <p:cNvSpPr txBox="1"/>
          <p:nvPr/>
        </p:nvSpPr>
        <p:spPr>
          <a:xfrm>
            <a:off x="6172200" y="3048000"/>
            <a:ext cx="18288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2"/>
                </a:solidFill>
              </a:rPr>
              <a:t>play pool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50184" name="Picture 8" descr="http://i.i.com.com/cnwk.1d/i/tim/2012/05/10/willowgarage_610x404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33400" y="3657600"/>
            <a:ext cx="1981200" cy="2084388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533400" y="5715000"/>
            <a:ext cx="1981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2"/>
                </a:solidFill>
              </a:rPr>
              <a:t>bake cookies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50186" name="Picture 10" descr="http://www.popsci.com/files/imagecache/article_image_large/articles/beerbot.jpeg"/>
          <p:cNvPicPr>
            <a:picLocks noChangeAspect="1" noChangeArrowheads="1"/>
          </p:cNvPicPr>
          <p:nvPr/>
        </p:nvPicPr>
        <p:blipFill>
          <a:blip r:embed="rId6" cstate="print"/>
          <a:srcRect l="18925"/>
          <a:stretch>
            <a:fillRect/>
          </a:stretch>
        </p:blipFill>
        <p:spPr bwMode="auto">
          <a:xfrm>
            <a:off x="3276600" y="3657600"/>
            <a:ext cx="2285135" cy="2066926"/>
          </a:xfrm>
          <a:prstGeom prst="rect">
            <a:avLst/>
          </a:prstGeom>
          <a:noFill/>
        </p:spPr>
      </p:pic>
      <p:sp>
        <p:nvSpPr>
          <p:cNvPr id="19" name="TextBox 18"/>
          <p:cNvSpPr txBox="1"/>
          <p:nvPr/>
        </p:nvSpPr>
        <p:spPr>
          <a:xfrm>
            <a:off x="3276600" y="5715000"/>
            <a:ext cx="22860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2"/>
                </a:solidFill>
              </a:rPr>
              <a:t>fetch beer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50188" name="Picture 12" descr="http://assets.inhabitat.com/wp-content/blogs.dir/1/files/2011/10/GRASP-Labs-POOP-SCOOP-2-537x405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400800" y="3657600"/>
            <a:ext cx="1289003" cy="2105025"/>
          </a:xfrm>
          <a:prstGeom prst="rect">
            <a:avLst/>
          </a:prstGeom>
          <a:noFill/>
        </p:spPr>
      </p:pic>
      <p:sp>
        <p:nvSpPr>
          <p:cNvPr id="21" name="TextBox 20"/>
          <p:cNvSpPr txBox="1"/>
          <p:nvPr/>
        </p:nvSpPr>
        <p:spPr>
          <a:xfrm>
            <a:off x="6248400" y="5791200"/>
            <a:ext cx="15240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2"/>
                </a:solidFill>
              </a:rPr>
              <a:t>scoop poop</a:t>
            </a:r>
            <a:endParaRPr 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Hardware Support</a:t>
            </a:r>
          </a:p>
          <a:p>
            <a:pPr lvl="1"/>
            <a:r>
              <a:rPr lang="en-US" dirty="0" smtClean="0"/>
              <a:t>robots: fair, sensors: many, I/O: few</a:t>
            </a:r>
          </a:p>
          <a:p>
            <a:r>
              <a:rPr lang="en-US" dirty="0" smtClean="0"/>
              <a:t>Capabilities</a:t>
            </a:r>
          </a:p>
          <a:p>
            <a:pPr lvl="1"/>
            <a:r>
              <a:rPr lang="en-US" dirty="0" smtClean="0"/>
              <a:t>3D perception and planning</a:t>
            </a:r>
          </a:p>
          <a:p>
            <a:r>
              <a:rPr lang="en-US" dirty="0" smtClean="0"/>
              <a:t>Applications</a:t>
            </a:r>
          </a:p>
          <a:p>
            <a:pPr lvl="1"/>
            <a:r>
              <a:rPr lang="en-US" dirty="0" smtClean="0"/>
              <a:t>dynamic parts, environment, planning</a:t>
            </a:r>
          </a:p>
          <a:p>
            <a:pPr lvl="1"/>
            <a:r>
              <a:rPr lang="en-US" dirty="0" smtClean="0"/>
              <a:t>standard control/monitoring interfaces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Managed by: Southwest Research Institute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28</a:t>
            </a:fld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 to ROS-I (Users &amp; Developers)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/>
          <a:p>
            <a:r>
              <a:rPr lang="en-US" sz="1200" dirty="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Hardware Support</a:t>
            </a:r>
          </a:p>
          <a:p>
            <a:pPr lvl="1">
              <a:spcBef>
                <a:spcPts val="0"/>
              </a:spcBef>
            </a:pPr>
            <a:r>
              <a:rPr lang="en-US" sz="2400" dirty="0" smtClean="0"/>
              <a:t>robots, sensors, interfaces</a:t>
            </a:r>
          </a:p>
          <a:p>
            <a:pPr>
              <a:spcBef>
                <a:spcPts val="1800"/>
              </a:spcBef>
            </a:pPr>
            <a:r>
              <a:rPr lang="en-US" dirty="0" smtClean="0"/>
              <a:t>Capabilities</a:t>
            </a:r>
          </a:p>
          <a:p>
            <a:pPr lvl="1">
              <a:spcBef>
                <a:spcPts val="0"/>
              </a:spcBef>
            </a:pPr>
            <a:r>
              <a:rPr lang="en-US" sz="2400" dirty="0" smtClean="0"/>
              <a:t>simulation, planning, perception</a:t>
            </a:r>
          </a:p>
          <a:p>
            <a:pPr>
              <a:spcBef>
                <a:spcPts val="1800"/>
              </a:spcBef>
            </a:pPr>
            <a:r>
              <a:rPr lang="en-US" dirty="0" smtClean="0"/>
              <a:t>Applications</a:t>
            </a:r>
          </a:p>
          <a:p>
            <a:pPr lvl="1">
              <a:spcBef>
                <a:spcPts val="0"/>
              </a:spcBef>
            </a:pPr>
            <a:r>
              <a:rPr lang="en-US" sz="2400" dirty="0" smtClean="0"/>
              <a:t>dynamic environments, smart control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Managed by: Southwest Research Institute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65610795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 smtClean="0"/>
              <a:t>Community</a:t>
            </a:r>
            <a:endParaRPr lang="en-US" sz="3600" dirty="0" smtClean="0">
              <a:solidFill>
                <a:schemeClr val="tx2"/>
              </a:solidFill>
            </a:endParaRPr>
          </a:p>
          <a:p>
            <a:r>
              <a:rPr lang="en-US" sz="3600" dirty="0" smtClean="0">
                <a:solidFill>
                  <a:schemeClr val="tx2"/>
                </a:solidFill>
              </a:rPr>
              <a:t>Wiki Documentation</a:t>
            </a:r>
          </a:p>
          <a:p>
            <a:r>
              <a:rPr lang="en-US" sz="3600" dirty="0" smtClean="0">
                <a:solidFill>
                  <a:schemeClr val="tx2"/>
                </a:solidFill>
              </a:rPr>
              <a:t>Getting Help</a:t>
            </a:r>
          </a:p>
          <a:p>
            <a:r>
              <a:rPr lang="en-US" sz="3600" dirty="0" smtClean="0">
                <a:solidFill>
                  <a:schemeClr val="tx2"/>
                </a:solidFill>
              </a:rPr>
              <a:t>Installing ROS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47396043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Learn how to participate and interact in the community</a:t>
            </a:r>
          </a:p>
          <a:p>
            <a:r>
              <a:rPr lang="en-US" dirty="0" smtClean="0"/>
              <a:t>Understanding of ROS/ROS-I wiki</a:t>
            </a:r>
          </a:p>
          <a:p>
            <a:r>
              <a:rPr lang="en-US" dirty="0" smtClean="0"/>
              <a:t>Know where and how to ask for help</a:t>
            </a:r>
          </a:p>
          <a:p>
            <a:r>
              <a:rPr lang="en-US" dirty="0" smtClean="0"/>
              <a:t>Be able to install ROS-I from binary and source</a:t>
            </a:r>
          </a:p>
          <a:p>
            <a:r>
              <a:rPr lang="en-US" dirty="0" smtClean="0"/>
              <a:t>Entertain you </a:t>
            </a:r>
            <a:r>
              <a:rPr lang="en-US" dirty="0" smtClean="0">
                <a:sym typeface="Wingdings" pitchFamily="2" charset="2"/>
              </a:rPr>
              <a:t>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294967295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/>
          <a:p>
            <a:r>
              <a:rPr lang="en-US" sz="1200" dirty="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ROS-I is a Community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Members: users, developers, researchers, bystanders, star trek fans(not star wars)</a:t>
            </a:r>
          </a:p>
          <a:p>
            <a:r>
              <a:rPr lang="en-US" dirty="0" smtClean="0"/>
              <a:t>Resources: </a:t>
            </a:r>
          </a:p>
          <a:p>
            <a:pPr lvl="1"/>
            <a:r>
              <a:rPr lang="en-US" dirty="0" smtClean="0"/>
              <a:t>Wiki – </a:t>
            </a:r>
            <a:r>
              <a:rPr lang="en-US" dirty="0" smtClean="0">
                <a:hlinkClick r:id="rId2"/>
              </a:rPr>
              <a:t>http://ros.org/wiki/Industrial</a:t>
            </a:r>
            <a:endParaRPr lang="en-US" dirty="0" smtClean="0"/>
          </a:p>
          <a:p>
            <a:pPr lvl="1"/>
            <a:r>
              <a:rPr lang="en-US" dirty="0" smtClean="0"/>
              <a:t>Email– </a:t>
            </a:r>
            <a:r>
              <a:rPr lang="en-US" dirty="0" smtClean="0">
                <a:hlinkClick r:id="rId3"/>
              </a:rPr>
              <a:t>http://groups.google.com/group/swri-ros-pkg-dev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Forums – </a:t>
            </a:r>
            <a:r>
              <a:rPr lang="en-US" dirty="0" smtClean="0">
                <a:hlinkClick r:id="rId4"/>
              </a:rPr>
              <a:t>http://answers.ros.org/questions/ </a:t>
            </a:r>
            <a:endParaRPr lang="en-US" dirty="0" smtClean="0"/>
          </a:p>
          <a:p>
            <a:pPr lvl="1"/>
            <a:r>
              <a:rPr lang="en-US" dirty="0" smtClean="0"/>
              <a:t>Repos – </a:t>
            </a:r>
            <a:r>
              <a:rPr lang="en-US" dirty="0" smtClean="0">
                <a:hlinkClick r:id="rId5"/>
              </a:rPr>
              <a:t>http://github.com/organizations/ros-industrial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294967295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/>
          <a:p>
            <a:r>
              <a:rPr lang="en-US" sz="1200" dirty="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ROS-I is a Community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Resources(cont):</a:t>
            </a:r>
          </a:p>
          <a:p>
            <a:pPr lvl="1"/>
            <a:r>
              <a:rPr lang="en-US" dirty="0" smtClean="0"/>
              <a:t>Twitter - </a:t>
            </a:r>
            <a:r>
              <a:rPr lang="en-US" dirty="0" smtClean="0">
                <a:hlinkClick r:id="rId2"/>
              </a:rPr>
              <a:t>https://twitter.com/ROSIndustrial</a:t>
            </a:r>
            <a:endParaRPr lang="en-US" dirty="0" smtClean="0"/>
          </a:p>
          <a:p>
            <a:pPr lvl="1"/>
            <a:r>
              <a:rPr lang="en-US" dirty="0" smtClean="0"/>
              <a:t>Blog - </a:t>
            </a:r>
            <a:r>
              <a:rPr lang="en-US" dirty="0" smtClean="0">
                <a:hlinkClick r:id="rId3"/>
              </a:rPr>
              <a:t>http://rosindustrial.org/news/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YouTube channel - </a:t>
            </a:r>
            <a:r>
              <a:rPr lang="en-US" dirty="0" smtClean="0">
                <a:hlinkClick r:id="rId4"/>
              </a:rPr>
              <a:t>http://www.youtube.com/channel/UCXyGVRiCwUMc1gav-G7z2ew</a:t>
            </a:r>
            <a:endParaRPr lang="en-US" dirty="0" smtClean="0"/>
          </a:p>
          <a:p>
            <a:pPr lvl="1">
              <a:buNone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294967295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/>
          <a:p>
            <a:r>
              <a:rPr lang="en-US" sz="1200" dirty="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ROS-I is a Community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Community is managed, organized, and monitored by SwRI &amp; RIC</a:t>
            </a:r>
          </a:p>
          <a:p>
            <a:pPr lvl="1"/>
            <a:r>
              <a:rPr lang="en-US" dirty="0" smtClean="0"/>
              <a:t>Monitored: Wiki, Group emails, Forums</a:t>
            </a:r>
          </a:p>
          <a:p>
            <a:pPr lvl="1"/>
            <a:r>
              <a:rPr lang="en-US" dirty="0" smtClean="0"/>
              <a:t>Access Controlled: Repos, Twitter, Blogs, YouTube channel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294967295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/>
          <a:p>
            <a:r>
              <a:rPr lang="en-US" sz="1200" dirty="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ROS-I Wiki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Wiki is a website which allows people to add, modify, or delete the content via a web browser usually using a simplified markup language or a rich-text editor. (</a:t>
            </a:r>
            <a:r>
              <a:rPr lang="en-US" dirty="0" smtClean="0">
                <a:hlinkClick r:id="rId2"/>
              </a:rPr>
              <a:t>http://en.wikipedia.org/wiki/Wiki</a:t>
            </a:r>
            <a:r>
              <a:rPr lang="en-US" dirty="0" smtClean="0"/>
              <a:t>)</a:t>
            </a:r>
          </a:p>
          <a:p>
            <a:r>
              <a:rPr lang="en-US" dirty="0" smtClean="0"/>
              <a:t>It’s a Wiki, </a:t>
            </a:r>
            <a:r>
              <a:rPr lang="en-US" b="1" dirty="0" smtClean="0"/>
              <a:t>YOU can edit it!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294967295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/>
          <a:p>
            <a:r>
              <a:rPr lang="en-US" sz="1200" dirty="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  <p:pic>
        <p:nvPicPr>
          <p:cNvPr id="63489" name="Picture 1" descr="C:\Users\sedwards\AppData\Local\Microsoft\Windows\Temporary Internet Files\Content.IE5\NVD4C89S\MC900251555[1].wm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86600" y="3886200"/>
            <a:ext cx="1604963" cy="1793875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ROS-I Wiki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ROS/ROS-I wiki contains documentation for users(focus) and developers</a:t>
            </a:r>
          </a:p>
          <a:p>
            <a:r>
              <a:rPr lang="en-US" dirty="0" smtClean="0"/>
              <a:t>Documentation organized according to packages &amp; stacks/meta-packages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294967295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/>
          <a:p>
            <a:r>
              <a:rPr lang="en-US" sz="1200" dirty="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ROS-I Wiki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>
          <a:xfrm>
            <a:off x="457200" y="1885950"/>
            <a:ext cx="4040188" cy="639762"/>
          </a:xfrm>
        </p:spPr>
        <p:txBody>
          <a:bodyPr/>
          <a:lstStyle/>
          <a:p>
            <a:r>
              <a:rPr lang="en-US" sz="3200" dirty="0" smtClean="0"/>
              <a:t>Users</a:t>
            </a:r>
            <a:endParaRPr lang="en-US" sz="3200" dirty="0"/>
          </a:p>
        </p:txBody>
      </p:sp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>
          <a:xfrm>
            <a:off x="457200" y="2525712"/>
            <a:ext cx="4040188" cy="2427288"/>
          </a:xfrm>
        </p:spPr>
        <p:txBody>
          <a:bodyPr vert="horz" lIns="91440" tIns="45720" rIns="91440" bIns="45720" rtlCol="0">
            <a:normAutofit/>
          </a:bodyPr>
          <a:lstStyle/>
          <a:p>
            <a:pPr marL="342900" lvl="1" indent="-342900">
              <a:buFont typeface="Arial" pitchFamily="34" charset="0"/>
              <a:buChar char="•"/>
            </a:pPr>
            <a:r>
              <a:rPr lang="en-US" sz="3200" dirty="0" smtClean="0"/>
              <a:t>Overview</a:t>
            </a:r>
          </a:p>
          <a:p>
            <a:pPr marL="342900" lvl="1" indent="-342900">
              <a:buFont typeface="Arial" pitchFamily="34" charset="0"/>
              <a:buChar char="•"/>
            </a:pPr>
            <a:r>
              <a:rPr lang="en-US" sz="3200" dirty="0" smtClean="0"/>
              <a:t>Tutorials</a:t>
            </a:r>
          </a:p>
          <a:p>
            <a:pPr marL="342900" lvl="1" indent="-342900">
              <a:buNone/>
            </a:pPr>
            <a:endParaRPr lang="en-US" sz="3200" dirty="0" smtClean="0"/>
          </a:p>
          <a:p>
            <a:pPr marL="342900" lvl="1" indent="-342900">
              <a:buFont typeface="Arial" pitchFamily="34" charset="0"/>
              <a:buChar char="•"/>
            </a:pPr>
            <a:endParaRPr lang="en-US" sz="3200" dirty="0" smtClean="0"/>
          </a:p>
          <a:p>
            <a:endParaRPr lang="en-US" sz="3200" dirty="0" smtClean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3"/>
          </p:nvPr>
        </p:nvSpPr>
        <p:spPr>
          <a:xfrm>
            <a:off x="4645025" y="1885950"/>
            <a:ext cx="4041775" cy="639762"/>
          </a:xfrm>
        </p:spPr>
        <p:txBody>
          <a:bodyPr>
            <a:normAutofit/>
          </a:bodyPr>
          <a:lstStyle/>
          <a:p>
            <a:r>
              <a:rPr lang="en-US" sz="3200" dirty="0" smtClean="0"/>
              <a:t>Developers</a:t>
            </a:r>
            <a:endParaRPr lang="en-US" sz="3200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4"/>
          </p:nvPr>
        </p:nvSpPr>
        <p:spPr>
          <a:xfrm>
            <a:off x="4645025" y="2525712"/>
            <a:ext cx="4041775" cy="2351088"/>
          </a:xfrm>
        </p:spPr>
        <p:txBody>
          <a:bodyPr/>
          <a:lstStyle/>
          <a:p>
            <a:r>
              <a:rPr lang="en-US" sz="3200" dirty="0" smtClean="0"/>
              <a:t>Architecture/Design</a:t>
            </a:r>
          </a:p>
          <a:p>
            <a:r>
              <a:rPr lang="en-US" sz="3200" dirty="0" smtClean="0"/>
              <a:t>Code API</a:t>
            </a:r>
          </a:p>
          <a:p>
            <a:r>
              <a:rPr lang="en-US" sz="3200" dirty="0" smtClean="0"/>
              <a:t>Dependencies</a:t>
            </a:r>
          </a:p>
          <a:p>
            <a:r>
              <a:rPr lang="en-US" sz="3200" dirty="0" smtClean="0"/>
              <a:t>Bug Tracker</a:t>
            </a:r>
            <a:endParaRPr lang="en-US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294967295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/>
          <a:p>
            <a:r>
              <a:rPr lang="en-US" sz="1200" dirty="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  <p:sp>
        <p:nvSpPr>
          <p:cNvPr id="12" name="Content Placeholder 7"/>
          <p:cNvSpPr txBox="1">
            <a:spLocks/>
          </p:cNvSpPr>
          <p:nvPr/>
        </p:nvSpPr>
        <p:spPr>
          <a:xfrm>
            <a:off x="457200" y="990599"/>
            <a:ext cx="8229600" cy="68580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4000" i="0" u="none" strike="noStrike" kern="1200" cap="none" spc="0" normalizeH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Typical Content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Wiki Walkthroughs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ROS-I Wiki(follow): </a:t>
            </a:r>
            <a:r>
              <a:rPr lang="en-US" dirty="0" smtClean="0">
                <a:hlinkClick r:id="rId2"/>
              </a:rPr>
              <a:t>http://ros.org/wiki/Industrial</a:t>
            </a:r>
            <a:endParaRPr lang="en-US" dirty="0" smtClean="0"/>
          </a:p>
          <a:p>
            <a:r>
              <a:rPr lang="en-US" dirty="0" smtClean="0"/>
              <a:t>ROS-I Package Wiki (</a:t>
            </a:r>
            <a:r>
              <a:rPr lang="en-US" dirty="0" err="1" smtClean="0"/>
              <a:t>simple_message</a:t>
            </a:r>
            <a:r>
              <a:rPr lang="en-US" dirty="0" smtClean="0"/>
              <a:t>)(follow): </a:t>
            </a:r>
            <a:r>
              <a:rPr lang="en-US" dirty="0" smtClean="0">
                <a:hlinkClick r:id="rId3"/>
              </a:rPr>
              <a:t>http://ros.org/wiki/simple_message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4294967295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Getting Help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ROS Answers(follow): </a:t>
            </a:r>
            <a:r>
              <a:rPr lang="en-US" dirty="0" smtClean="0">
                <a:hlinkClick r:id="rId2"/>
              </a:rPr>
              <a:t>http://answers.ros.org/questions/ </a:t>
            </a:r>
            <a:endParaRPr lang="en-US" dirty="0" smtClean="0"/>
          </a:p>
          <a:p>
            <a:r>
              <a:rPr lang="en-US" dirty="0" smtClean="0"/>
              <a:t>Developers List: </a:t>
            </a:r>
            <a:r>
              <a:rPr lang="en-US" dirty="0" smtClean="0">
                <a:hlinkClick r:id="rId3"/>
              </a:rPr>
              <a:t>http://groups.google.com/group/swri-ros-pkg-dev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Join here: </a:t>
            </a:r>
            <a:r>
              <a:rPr lang="en-US" dirty="0" smtClean="0">
                <a:hlinkClick r:id="rId4"/>
              </a:rPr>
              <a:t>https://groups.google.com/group/swri-ros-pkg-dev/boxsubscribe</a:t>
            </a:r>
            <a:r>
              <a:rPr lang="en-US" dirty="0" smtClean="0"/>
              <a:t>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294967295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Hardware Support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Managed by: Southwest Research Institute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Getting Help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990601"/>
            <a:ext cx="8229600" cy="5410200"/>
          </a:xfrm>
        </p:spPr>
        <p:txBody>
          <a:bodyPr>
            <a:normAutofit/>
          </a:bodyPr>
          <a:lstStyle/>
          <a:p>
            <a:r>
              <a:rPr lang="en-US" dirty="0" smtClean="0"/>
              <a:t>Submitting Bugs (not for any code I have written)</a:t>
            </a:r>
          </a:p>
          <a:p>
            <a:pPr lvl="1"/>
            <a:r>
              <a:rPr lang="en-US" dirty="0" err="1" smtClean="0"/>
              <a:t>Github</a:t>
            </a:r>
            <a:r>
              <a:rPr lang="en-US" dirty="0" smtClean="0"/>
              <a:t> Code: </a:t>
            </a:r>
            <a:r>
              <a:rPr lang="en-US" dirty="0" smtClean="0">
                <a:hlinkClick r:id="rId2"/>
              </a:rPr>
              <a:t>http://github.com/organizations/ros-industrial/dashboard/issues</a:t>
            </a:r>
            <a:endParaRPr lang="en-US" dirty="0" smtClean="0"/>
          </a:p>
          <a:p>
            <a:pPr lvl="1"/>
            <a:r>
              <a:rPr lang="en-US" dirty="0" smtClean="0"/>
              <a:t>Good bug submission: </a:t>
            </a:r>
          </a:p>
          <a:p>
            <a:pPr lvl="2"/>
            <a:r>
              <a:rPr lang="en-US" dirty="0" smtClean="0"/>
              <a:t>Setup, Steps to reproduce, Expected Results</a:t>
            </a:r>
          </a:p>
          <a:p>
            <a:pPr lvl="1"/>
            <a:r>
              <a:rPr lang="en-US" dirty="0" smtClean="0"/>
              <a:t>Best bug submission ever:</a:t>
            </a:r>
          </a:p>
          <a:p>
            <a:pPr lvl="2"/>
            <a:r>
              <a:rPr lang="en-US" dirty="0" smtClean="0"/>
              <a:t>Good submission + Test Code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294967295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  <p:pic>
        <p:nvPicPr>
          <p:cNvPr id="58369" name="Picture 1" descr="C:\Users\sedwards\AppData\Local\Microsoft\Windows\Temporary Internet Files\Content.IE5\B6DPK8QH\MC900441714[1]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162800" y="4267200"/>
            <a:ext cx="1673225" cy="1673225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Getting Help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Call Us(Consortium Members Only)</a:t>
            </a:r>
          </a:p>
          <a:p>
            <a:pPr lvl="1"/>
            <a:r>
              <a:rPr lang="en-US" dirty="0" smtClean="0"/>
              <a:t>Paul Hvass W: 210-522-5823, Home: ….</a:t>
            </a:r>
            <a:r>
              <a:rPr lang="en-US" dirty="0" smtClean="0">
                <a:sym typeface="Wingdings" pitchFamily="2" charset="2"/>
              </a:rPr>
              <a:t></a:t>
            </a:r>
            <a:endParaRPr lang="en-US" dirty="0" smtClean="0"/>
          </a:p>
          <a:p>
            <a:r>
              <a:rPr lang="en-US" dirty="0" smtClean="0"/>
              <a:t>Collaboration</a:t>
            </a:r>
          </a:p>
          <a:p>
            <a:pPr lvl="1"/>
            <a:r>
              <a:rPr lang="en-US" dirty="0" smtClean="0"/>
              <a:t>Generally open source</a:t>
            </a:r>
          </a:p>
          <a:p>
            <a:r>
              <a:rPr lang="en-US" dirty="0" smtClean="0"/>
              <a:t>Consulting</a:t>
            </a:r>
          </a:p>
          <a:p>
            <a:pPr lvl="1"/>
            <a:r>
              <a:rPr lang="en-US" dirty="0" smtClean="0"/>
              <a:t>Whatever you want</a:t>
            </a:r>
          </a:p>
          <a:p>
            <a:pPr lvl="1"/>
            <a:r>
              <a:rPr lang="en-US" dirty="0" smtClean="0"/>
              <a:t>Various IP terms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294967295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  <p:pic>
        <p:nvPicPr>
          <p:cNvPr id="57345" name="Picture 1" descr="C:\Users\sedwards\AppData\Local\Microsoft\Windows\Temporary Internet Files\Content.IE5\09M8TQE4\MC900439347[1]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72200" y="3352800"/>
            <a:ext cx="2347913" cy="2347913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Installing ROS-I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Binary (using apt-get)</a:t>
            </a:r>
            <a:endParaRPr lang="en-US" sz="3200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Recommended for users</a:t>
            </a:r>
          </a:p>
          <a:p>
            <a:r>
              <a:rPr lang="en-US" sz="3200" dirty="0" smtClean="0"/>
              <a:t>Stable</a:t>
            </a:r>
          </a:p>
          <a:p>
            <a:r>
              <a:rPr lang="en-US" sz="3200" dirty="0" smtClean="0"/>
              <a:t>Easy</a:t>
            </a:r>
          </a:p>
          <a:p>
            <a:pPr lvl="1"/>
            <a:endParaRPr lang="en-US" sz="3200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Source (repos)</a:t>
            </a:r>
            <a:endParaRPr lang="en-US" sz="3200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Required for developers</a:t>
            </a:r>
          </a:p>
          <a:p>
            <a:r>
              <a:rPr lang="en-US" sz="3200" dirty="0" err="1" smtClean="0"/>
              <a:t>Github</a:t>
            </a:r>
            <a:endParaRPr lang="en-US" sz="3200" dirty="0" smtClean="0"/>
          </a:p>
          <a:p>
            <a:r>
              <a:rPr lang="en-US" sz="3200" dirty="0" smtClean="0"/>
              <a:t>Harder</a:t>
            </a:r>
          </a:p>
          <a:p>
            <a:r>
              <a:rPr lang="en-US" sz="3200" dirty="0" smtClean="0"/>
              <a:t>Unstable*</a:t>
            </a:r>
          </a:p>
          <a:p>
            <a:r>
              <a:rPr lang="en-US" sz="3200" dirty="0" smtClean="0"/>
              <a:t>Latest capability</a:t>
            </a:r>
            <a:endParaRPr lang="en-US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294967295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Binary Install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Command line: </a:t>
            </a:r>
            <a:r>
              <a:rPr lang="en-US" dirty="0" err="1" smtClean="0"/>
              <a:t>sudo</a:t>
            </a:r>
            <a:r>
              <a:rPr lang="en-US" dirty="0" smtClean="0"/>
              <a:t> apt-get install &lt;package&gt;</a:t>
            </a:r>
          </a:p>
          <a:p>
            <a:pPr lvl="1"/>
            <a:r>
              <a:rPr lang="en-US" dirty="0" err="1" smtClean="0"/>
              <a:t>ros</a:t>
            </a:r>
            <a:r>
              <a:rPr lang="en-US" dirty="0" smtClean="0"/>
              <a:t>-&lt;version&gt;-industrial-core</a:t>
            </a:r>
          </a:p>
          <a:p>
            <a:pPr lvl="1"/>
            <a:r>
              <a:rPr lang="en-US" dirty="0" err="1" smtClean="0"/>
              <a:t>ros</a:t>
            </a:r>
            <a:r>
              <a:rPr lang="en-US" dirty="0" smtClean="0"/>
              <a:t>-&lt;version&gt;-industrial-desktop</a:t>
            </a:r>
          </a:p>
          <a:p>
            <a:pPr lvl="1"/>
            <a:r>
              <a:rPr lang="en-US" dirty="0" err="1" smtClean="0"/>
              <a:t>ros</a:t>
            </a:r>
            <a:r>
              <a:rPr lang="en-US" dirty="0" smtClean="0"/>
              <a:t>-&lt;version&gt;-</a:t>
            </a:r>
            <a:r>
              <a:rPr lang="en-US" dirty="0" err="1" smtClean="0"/>
              <a:t>abb</a:t>
            </a:r>
            <a:endParaRPr lang="en-US" dirty="0" smtClean="0"/>
          </a:p>
          <a:p>
            <a:pPr lvl="1"/>
            <a:r>
              <a:rPr lang="en-US" dirty="0" err="1" smtClean="0"/>
              <a:t>ros</a:t>
            </a:r>
            <a:r>
              <a:rPr lang="en-US" dirty="0" smtClean="0"/>
              <a:t>-&lt;version&gt;-</a:t>
            </a:r>
            <a:r>
              <a:rPr lang="en-US" dirty="0" err="1" smtClean="0"/>
              <a:t>motoman</a:t>
            </a:r>
            <a:endParaRPr lang="en-US" dirty="0" smtClean="0"/>
          </a:p>
          <a:p>
            <a:pPr lvl="1"/>
            <a:r>
              <a:rPr lang="en-US" dirty="0" err="1" smtClean="0"/>
              <a:t>ros</a:t>
            </a:r>
            <a:r>
              <a:rPr lang="en-US" dirty="0" smtClean="0"/>
              <a:t>-&lt;version&gt;-</a:t>
            </a:r>
            <a:r>
              <a:rPr lang="en-US" dirty="0" err="1" smtClean="0"/>
              <a:t>fanuc</a:t>
            </a:r>
            <a:endParaRPr lang="en-US" dirty="0" smtClean="0"/>
          </a:p>
          <a:p>
            <a:pPr lvl="1"/>
            <a:r>
              <a:rPr lang="en-US" dirty="0" err="1" smtClean="0"/>
              <a:t>ros</a:t>
            </a:r>
            <a:r>
              <a:rPr lang="en-US" dirty="0" smtClean="0"/>
              <a:t>-&lt;version&gt;-adept</a:t>
            </a:r>
          </a:p>
          <a:p>
            <a:pPr lvl="1"/>
            <a:r>
              <a:rPr lang="en-US" dirty="0" err="1" smtClean="0"/>
              <a:t>ros</a:t>
            </a:r>
            <a:r>
              <a:rPr lang="en-US" dirty="0" smtClean="0"/>
              <a:t>-&lt;version&gt;-universal-robotics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4294967295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Source Install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Wiki instructions(follow): </a:t>
            </a:r>
            <a:r>
              <a:rPr lang="en-US" dirty="0" smtClean="0">
                <a:hlinkClick r:id="rId2"/>
              </a:rPr>
              <a:t>http://ros.org/wiki/Industrial/Install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294967295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Source Install (</a:t>
            </a:r>
            <a:r>
              <a:rPr lang="en-US" dirty="0" err="1" smtClean="0"/>
              <a:t>Git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Install latest Hydro Industrial Core(example)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Go to the wiki page for the industrial core stack/</a:t>
            </a:r>
            <a:r>
              <a:rPr lang="en-US" dirty="0" err="1" smtClean="0"/>
              <a:t>metapackage</a:t>
            </a:r>
            <a:r>
              <a:rPr lang="en-US" dirty="0" smtClean="0"/>
              <a:t>.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Verify the required dependencies are installed on your system (exercise)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Download the hydro version of the package to the current directory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Build the stack</a:t>
            </a:r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294967295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Exercise 4.1(follow) - </a:t>
            </a:r>
            <a:r>
              <a:rPr lang="en-US" dirty="0" smtClean="0">
                <a:hlinkClick r:id="rId2"/>
              </a:rPr>
              <a:t>http://aeswiki.datasys.swri.edu/rositraining/hydro/Exercises/4.1</a:t>
            </a:r>
            <a:r>
              <a:rPr lang="en-US" dirty="0" smtClean="0"/>
              <a:t> 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294967295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ROS-I - Simple Message Layer (Core Developers)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 smtClean="0"/>
              <a:t>Overall Architecture</a:t>
            </a:r>
            <a:endParaRPr lang="en-US" sz="3600" dirty="0" smtClean="0">
              <a:solidFill>
                <a:schemeClr val="tx2"/>
              </a:solidFill>
            </a:endParaRPr>
          </a:p>
          <a:p>
            <a:r>
              <a:rPr lang="en-US" sz="3600" dirty="0" smtClean="0">
                <a:solidFill>
                  <a:schemeClr val="tx2"/>
                </a:solidFill>
              </a:rPr>
              <a:t>Simple Message Package Overview</a:t>
            </a:r>
            <a:endParaRPr lang="en-US" dirty="0" smtClean="0"/>
          </a:p>
          <a:p>
            <a:r>
              <a:rPr lang="en-US" sz="3600" dirty="0" smtClean="0">
                <a:solidFill>
                  <a:schemeClr val="tx2"/>
                </a:solidFill>
              </a:rPr>
              <a:t>Messages and Connections</a:t>
            </a:r>
          </a:p>
          <a:p>
            <a:r>
              <a:rPr lang="en-US" sz="3600" dirty="0" smtClean="0"/>
              <a:t>Managers and Handlers</a:t>
            </a:r>
          </a:p>
          <a:p>
            <a:r>
              <a:rPr lang="en-US" sz="3600" dirty="0" smtClean="0"/>
              <a:t>Library Linking</a:t>
            </a:r>
            <a:endParaRPr lang="en-US" sz="3600" dirty="0" smtClean="0">
              <a:solidFill>
                <a:schemeClr val="tx2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47396043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Understand the top-level ROS-I architecture</a:t>
            </a:r>
          </a:p>
          <a:p>
            <a:r>
              <a:rPr lang="en-US" dirty="0" smtClean="0"/>
              <a:t>Be able to develop ROS-I simple message client/server applications</a:t>
            </a:r>
          </a:p>
          <a:p>
            <a:r>
              <a:rPr lang="en-US" dirty="0" smtClean="0"/>
              <a:t>Understand how the simple message library can be used to bridge ROS messages to simple devices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294967295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/>
          <p:cNvGrpSpPr/>
          <p:nvPr/>
        </p:nvGrpSpPr>
        <p:grpSpPr>
          <a:xfrm>
            <a:off x="2667000" y="914400"/>
            <a:ext cx="2305050" cy="2794575"/>
            <a:chOff x="2971800" y="990600"/>
            <a:chExt cx="2305050" cy="2794575"/>
          </a:xfrm>
        </p:grpSpPr>
        <p:pic>
          <p:nvPicPr>
            <p:cNvPr id="20482" name="Picture 2" descr="http://www.robots.com/images/1357230836_1.jp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971800" y="990600"/>
              <a:ext cx="2305050" cy="2305050"/>
            </a:xfrm>
            <a:prstGeom prst="rect">
              <a:avLst/>
            </a:prstGeom>
            <a:noFill/>
          </p:spPr>
        </p:pic>
        <p:sp>
          <p:nvSpPr>
            <p:cNvPr id="12" name="TextBox 11"/>
            <p:cNvSpPr txBox="1"/>
            <p:nvPr/>
          </p:nvSpPr>
          <p:spPr>
            <a:xfrm>
              <a:off x="3429000" y="3200400"/>
              <a:ext cx="16002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smtClean="0">
                  <a:solidFill>
                    <a:schemeClr val="tx2"/>
                  </a:solidFill>
                </a:rPr>
                <a:t>Fanuc</a:t>
              </a:r>
              <a:endParaRPr lang="en-US" sz="3200" dirty="0">
                <a:solidFill>
                  <a:schemeClr val="tx2"/>
                </a:solidFill>
              </a:endParaRPr>
            </a:p>
          </p:txBody>
        </p:sp>
      </p:grp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Industrial Robots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Managed by: Southwest Research Institute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5</a:t>
            </a:fld>
            <a:endParaRPr lang="en-US"/>
          </a:p>
        </p:txBody>
      </p:sp>
      <p:grpSp>
        <p:nvGrpSpPr>
          <p:cNvPr id="19" name="Group 18"/>
          <p:cNvGrpSpPr/>
          <p:nvPr/>
        </p:nvGrpSpPr>
        <p:grpSpPr>
          <a:xfrm>
            <a:off x="0" y="1219200"/>
            <a:ext cx="1752600" cy="2590800"/>
            <a:chOff x="533400" y="1143000"/>
            <a:chExt cx="1752600" cy="2590800"/>
          </a:xfrm>
        </p:grpSpPr>
        <p:pic>
          <p:nvPicPr>
            <p:cNvPr id="9" name="Picture 2" descr="http://www02.abb.com/global/seitp/seitp202.nsf/0/2a18f33602938b8fc12570f1005d09b9/$file/IRB_2400+190.jp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33400" y="1143000"/>
              <a:ext cx="1480705" cy="2057400"/>
            </a:xfrm>
            <a:prstGeom prst="rect">
              <a:avLst/>
            </a:prstGeom>
            <a:noFill/>
          </p:spPr>
        </p:pic>
        <p:sp>
          <p:nvSpPr>
            <p:cNvPr id="10" name="TextBox 9"/>
            <p:cNvSpPr txBox="1"/>
            <p:nvPr/>
          </p:nvSpPr>
          <p:spPr>
            <a:xfrm>
              <a:off x="685800" y="3149025"/>
              <a:ext cx="16002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smtClean="0">
                  <a:solidFill>
                    <a:schemeClr val="tx2"/>
                  </a:solidFill>
                </a:rPr>
                <a:t>ABB</a:t>
              </a:r>
              <a:endParaRPr lang="en-US" sz="3200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3581400" y="3429000"/>
            <a:ext cx="1752600" cy="2870775"/>
            <a:chOff x="4800600" y="3200400"/>
            <a:chExt cx="1752600" cy="2870775"/>
          </a:xfrm>
        </p:grpSpPr>
        <p:pic>
          <p:nvPicPr>
            <p:cNvPr id="20484" name="Picture 4" descr="http://img.directindustry.com/images_di/photo-g/6-axis-articulated-assembly-robot-6076-3109009.jpg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4800600" y="3200400"/>
              <a:ext cx="1743075" cy="2632160"/>
            </a:xfrm>
            <a:prstGeom prst="rect">
              <a:avLst/>
            </a:prstGeom>
            <a:noFill/>
          </p:spPr>
        </p:pic>
        <p:sp>
          <p:nvSpPr>
            <p:cNvPr id="14" name="TextBox 13"/>
            <p:cNvSpPr txBox="1"/>
            <p:nvPr/>
          </p:nvSpPr>
          <p:spPr>
            <a:xfrm>
              <a:off x="4953000" y="5486400"/>
              <a:ext cx="16002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smtClean="0">
                  <a:solidFill>
                    <a:schemeClr val="tx2"/>
                  </a:solidFill>
                </a:rPr>
                <a:t>Adept</a:t>
              </a:r>
              <a:endParaRPr lang="en-US" sz="3200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1371600" y="2133600"/>
            <a:ext cx="2209800" cy="3404175"/>
            <a:chOff x="1905000" y="2819400"/>
            <a:chExt cx="2209800" cy="3404175"/>
          </a:xfrm>
        </p:grpSpPr>
        <p:pic>
          <p:nvPicPr>
            <p:cNvPr id="20486" name="Picture 6" descr="http://www.automationindo.com/products/images/SIA10D.jpg"/>
            <p:cNvPicPr>
              <a:picLocks noChangeAspect="1" noChangeArrowheads="1"/>
            </p:cNvPicPr>
            <p:nvPr/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905000" y="2819400"/>
              <a:ext cx="1981200" cy="2857500"/>
            </a:xfrm>
            <a:prstGeom prst="rect">
              <a:avLst/>
            </a:prstGeom>
            <a:noFill/>
          </p:spPr>
        </p:pic>
        <p:sp>
          <p:nvSpPr>
            <p:cNvPr id="16" name="TextBox 15"/>
            <p:cNvSpPr txBox="1"/>
            <p:nvPr/>
          </p:nvSpPr>
          <p:spPr>
            <a:xfrm>
              <a:off x="2133600" y="5638800"/>
              <a:ext cx="19812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smtClean="0">
                  <a:solidFill>
                    <a:schemeClr val="tx2"/>
                  </a:solidFill>
                </a:rPr>
                <a:t>Motoman</a:t>
              </a:r>
              <a:endParaRPr lang="en-US" sz="3200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4800600" y="914400"/>
            <a:ext cx="1981200" cy="2982218"/>
            <a:chOff x="5105400" y="1143000"/>
            <a:chExt cx="1981200" cy="2982218"/>
          </a:xfrm>
        </p:grpSpPr>
        <p:pic>
          <p:nvPicPr>
            <p:cNvPr id="20488" name="Picture 8" descr="http://www.globalrobots.com/products/DF072994B6D049DD92BD311E37036C6F.jpg"/>
            <p:cNvPicPr>
              <a:picLocks noChangeAspect="1" noChangeArrowheads="1"/>
            </p:cNvPicPr>
            <p:nvPr/>
          </p:nvPicPr>
          <p:blipFill>
            <a:blip r:embed="rId6" cstate="print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5105400" y="1143000"/>
              <a:ext cx="1905000" cy="1905000"/>
            </a:xfrm>
            <a:prstGeom prst="rect">
              <a:avLst/>
            </a:prstGeom>
            <a:noFill/>
          </p:spPr>
        </p:pic>
        <p:sp>
          <p:nvSpPr>
            <p:cNvPr id="18" name="TextBox 17"/>
            <p:cNvSpPr txBox="1"/>
            <p:nvPr/>
          </p:nvSpPr>
          <p:spPr>
            <a:xfrm>
              <a:off x="5257800" y="3048000"/>
              <a:ext cx="1828800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smtClean="0">
                  <a:solidFill>
                    <a:schemeClr val="tx2"/>
                  </a:solidFill>
                </a:rPr>
                <a:t>Universal Robots</a:t>
              </a:r>
              <a:endParaRPr lang="en-US" sz="3200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6765925" y="2133600"/>
            <a:ext cx="2378075" cy="3391019"/>
            <a:chOff x="6765925" y="2133600"/>
            <a:chExt cx="2378075" cy="3391019"/>
          </a:xfrm>
        </p:grpSpPr>
        <p:pic>
          <p:nvPicPr>
            <p:cNvPr id="116742" name="Picture 6" descr="http://www.warytech.fr/assets/images/robot%20COMAU.jpg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6765925" y="2133600"/>
              <a:ext cx="2378075" cy="2667000"/>
            </a:xfrm>
            <a:prstGeom prst="rect">
              <a:avLst/>
            </a:prstGeom>
            <a:noFill/>
          </p:spPr>
        </p:pic>
        <p:sp>
          <p:nvSpPr>
            <p:cNvPr id="25" name="TextBox 24"/>
            <p:cNvSpPr txBox="1"/>
            <p:nvPr/>
          </p:nvSpPr>
          <p:spPr>
            <a:xfrm>
              <a:off x="6781800" y="4724400"/>
              <a:ext cx="1600200" cy="800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err="1" smtClean="0">
                  <a:solidFill>
                    <a:schemeClr val="tx2"/>
                  </a:solidFill>
                </a:rPr>
                <a:t>Comau</a:t>
              </a:r>
              <a:r>
                <a:rPr lang="en-US" sz="3200" dirty="0" smtClean="0">
                  <a:solidFill>
                    <a:schemeClr val="tx2"/>
                  </a:solidFill>
                </a:rPr>
                <a:t>*</a:t>
              </a:r>
            </a:p>
            <a:p>
              <a:pPr algn="ctr"/>
              <a:r>
                <a:rPr lang="en-US" sz="1400" dirty="0" smtClean="0">
                  <a:solidFill>
                    <a:schemeClr val="tx2"/>
                  </a:solidFill>
                </a:rPr>
                <a:t>*Coming soon</a:t>
              </a:r>
              <a:endParaRPr lang="en-US" sz="1400" dirty="0">
                <a:solidFill>
                  <a:schemeClr val="tx2"/>
                </a:solidFill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 Level Architecture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294967295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7322" y="900113"/>
            <a:ext cx="7618230" cy="5424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Message Detail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294967295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  <p:pic>
        <p:nvPicPr>
          <p:cNvPr id="2051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1066800"/>
            <a:ext cx="6857719" cy="48064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2" name="Group 13"/>
          <p:cNvGrpSpPr/>
          <p:nvPr/>
        </p:nvGrpSpPr>
        <p:grpSpPr>
          <a:xfrm>
            <a:off x="6934200" y="3200400"/>
            <a:ext cx="2057400" cy="2133600"/>
            <a:chOff x="6934200" y="3200400"/>
            <a:chExt cx="2057400" cy="2133600"/>
          </a:xfrm>
        </p:grpSpPr>
        <p:sp>
          <p:nvSpPr>
            <p:cNvPr id="12" name="Right Brace 11"/>
            <p:cNvSpPr/>
            <p:nvPr/>
          </p:nvSpPr>
          <p:spPr>
            <a:xfrm>
              <a:off x="6934200" y="3200400"/>
              <a:ext cx="381000" cy="2133600"/>
            </a:xfrm>
            <a:prstGeom prst="rightBrace">
              <a:avLst>
                <a:gd name="adj1" fmla="val 118809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391400" y="3657600"/>
              <a:ext cx="160020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Bridge layer between ROS and Robot Controllers</a:t>
              </a:r>
              <a:endParaRPr lang="en-US" b="1" dirty="0"/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Message Package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Package Overview(follow): </a:t>
            </a:r>
            <a:r>
              <a:rPr lang="en-US" dirty="0" smtClean="0">
                <a:hlinkClick r:id="rId3"/>
              </a:rPr>
              <a:t>http://ros.org/wiki/simple_message</a:t>
            </a:r>
            <a:endParaRPr lang="en-US" dirty="0" smtClean="0"/>
          </a:p>
          <a:p>
            <a:r>
              <a:rPr lang="en-US" dirty="0" smtClean="0"/>
              <a:t>New Typed Messages (Post Groovy)</a:t>
            </a:r>
          </a:p>
          <a:p>
            <a:pPr lvl="1"/>
            <a:r>
              <a:rPr lang="en-US" dirty="0" smtClean="0"/>
              <a:t>Joint Trajectory Pt Full (mimics ROS </a:t>
            </a:r>
            <a:r>
              <a:rPr lang="en-US" dirty="0" err="1" smtClean="0"/>
              <a:t>JointTrajectoryPoint</a:t>
            </a:r>
            <a:r>
              <a:rPr lang="en-US" dirty="0" smtClean="0"/>
              <a:t>) </a:t>
            </a:r>
            <a:r>
              <a:rPr lang="en-US" dirty="0" smtClean="0">
                <a:hlinkClick r:id="rId4"/>
              </a:rPr>
              <a:t>http://ros.org/doc/api/trajectory_msgs/html/msg/JointTrajectoryPoint.html</a:t>
            </a:r>
            <a:endParaRPr lang="en-US" dirty="0" smtClean="0"/>
          </a:p>
          <a:p>
            <a:pPr lvl="1"/>
            <a:r>
              <a:rPr lang="en-US" dirty="0" smtClean="0"/>
              <a:t>Robot Status (mimics ROS-I Robot Status) </a:t>
            </a:r>
            <a:r>
              <a:rPr lang="en-US" dirty="0" smtClean="0">
                <a:hlinkClick r:id="rId5"/>
              </a:rPr>
              <a:t>http://ros.org/doc/groovy/api/industrial_msgs/html/msg/RobotStatus.html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294967295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Talker/Listener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2 nodes, talker and listener</a:t>
            </a:r>
          </a:p>
          <a:p>
            <a:r>
              <a:rPr lang="en-US" dirty="0" smtClean="0"/>
              <a:t>Send simple messages between nodes (NOT ROS messages)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53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294967295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  <p:sp>
        <p:nvSpPr>
          <p:cNvPr id="9" name="Oval 8"/>
          <p:cNvSpPr/>
          <p:nvPr/>
        </p:nvSpPr>
        <p:spPr>
          <a:xfrm>
            <a:off x="1981200" y="4038600"/>
            <a:ext cx="17526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Talker</a:t>
            </a:r>
            <a:endParaRPr lang="en-US" sz="2400" dirty="0"/>
          </a:p>
        </p:txBody>
      </p:sp>
      <p:sp>
        <p:nvSpPr>
          <p:cNvPr id="10" name="Oval 9"/>
          <p:cNvSpPr/>
          <p:nvPr/>
        </p:nvSpPr>
        <p:spPr>
          <a:xfrm>
            <a:off x="6172200" y="4114800"/>
            <a:ext cx="17526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Listener</a:t>
            </a:r>
            <a:endParaRPr lang="en-US" sz="2400" dirty="0"/>
          </a:p>
        </p:txBody>
      </p:sp>
      <p:cxnSp>
        <p:nvCxnSpPr>
          <p:cNvPr id="12" name="Curved Connector 11"/>
          <p:cNvCxnSpPr>
            <a:stCxn id="9" idx="7"/>
            <a:endCxn id="10" idx="1"/>
          </p:cNvCxnSpPr>
          <p:nvPr/>
        </p:nvCxnSpPr>
        <p:spPr>
          <a:xfrm rot="16200000" flipH="1">
            <a:off x="4914900" y="2734748"/>
            <a:ext cx="76200" cy="2951726"/>
          </a:xfrm>
          <a:prstGeom prst="curvedConnector3">
            <a:avLst>
              <a:gd name="adj1" fmla="val -475736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urved Connector 12"/>
          <p:cNvCxnSpPr>
            <a:stCxn id="10" idx="3"/>
            <a:endCxn id="9" idx="5"/>
          </p:cNvCxnSpPr>
          <p:nvPr/>
        </p:nvCxnSpPr>
        <p:spPr>
          <a:xfrm rot="5400000" flipH="1">
            <a:off x="4914900" y="3381326"/>
            <a:ext cx="76200" cy="2951726"/>
          </a:xfrm>
          <a:prstGeom prst="curvedConnector3">
            <a:avLst>
              <a:gd name="adj1" fmla="val -475736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733800" y="3124200"/>
            <a:ext cx="2362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Joint Simple</a:t>
            </a:r>
          </a:p>
          <a:p>
            <a:r>
              <a:rPr lang="en-US" dirty="0" smtClean="0"/>
              <a:t>Message (request)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3810000" y="5334000"/>
            <a:ext cx="2362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Joint Simple</a:t>
            </a:r>
          </a:p>
          <a:p>
            <a:r>
              <a:rPr lang="en-US" dirty="0" smtClean="0"/>
              <a:t>Message (response)</a:t>
            </a:r>
            <a:endParaRPr lang="en-US" dirty="0"/>
          </a:p>
        </p:txBody>
      </p:sp>
    </p:spTree>
  </p:cSld>
  <p:clrMapOvr>
    <a:masterClrMapping/>
  </p:clrMapOvr>
  <p:transition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an Eclipse Project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Make eclipse project files</a:t>
            </a:r>
          </a:p>
          <a:p>
            <a:r>
              <a:rPr lang="en-US" dirty="0" smtClean="0"/>
              <a:t>Import project into eclipse</a:t>
            </a:r>
          </a:p>
          <a:p>
            <a:r>
              <a:rPr lang="en-US" dirty="0" smtClean="0"/>
              <a:t>Enjoy modern IDE features like code completion, syntax checking, etc…</a:t>
            </a:r>
          </a:p>
          <a:p>
            <a:r>
              <a:rPr lang="en-US" b="1" dirty="0" smtClean="0"/>
              <a:t>Do not check project files into repos (they aren’t portable)</a:t>
            </a:r>
            <a:endParaRPr lang="en-US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54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294967295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/>
          <a:p>
            <a:r>
              <a:rPr lang="en-US" sz="1200" dirty="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</p:cSld>
  <p:clrMapOvr>
    <a:masterClrMapping/>
  </p:clrMapOvr>
  <p:transition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Talker Node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>
          <a:xfrm>
            <a:off x="457200" y="990600"/>
            <a:ext cx="4038600" cy="5135563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 fontScale="55000" lnSpcReduction="20000"/>
          </a:bodyPr>
          <a:lstStyle/>
          <a:p>
            <a:pPr>
              <a:buNone/>
            </a:pPr>
            <a:r>
              <a:rPr lang="en-US" dirty="0" smtClean="0"/>
              <a:t>// Initialize ROS node "</a:t>
            </a:r>
            <a:r>
              <a:rPr lang="en-US" dirty="0" err="1" smtClean="0"/>
              <a:t>sm_talker</a:t>
            </a:r>
            <a:r>
              <a:rPr lang="en-US" dirty="0" smtClean="0"/>
              <a:t>"</a:t>
            </a:r>
          </a:p>
          <a:p>
            <a:pPr>
              <a:buNone/>
            </a:pPr>
            <a:r>
              <a:rPr lang="en-US" dirty="0" smtClean="0"/>
              <a:t>  </a:t>
            </a:r>
            <a:r>
              <a:rPr lang="en-US" dirty="0" err="1" smtClean="0"/>
              <a:t>ros</a:t>
            </a:r>
            <a:r>
              <a:rPr lang="en-US" dirty="0" smtClean="0"/>
              <a:t>::init(</a:t>
            </a:r>
            <a:r>
              <a:rPr lang="en-US" dirty="0" err="1" smtClean="0"/>
              <a:t>argc</a:t>
            </a:r>
            <a:r>
              <a:rPr lang="en-US" dirty="0" smtClean="0"/>
              <a:t>, </a:t>
            </a:r>
            <a:r>
              <a:rPr lang="en-US" dirty="0" err="1" smtClean="0"/>
              <a:t>argv</a:t>
            </a:r>
            <a:r>
              <a:rPr lang="en-US" dirty="0" smtClean="0"/>
              <a:t>, "</a:t>
            </a:r>
            <a:r>
              <a:rPr lang="en-US" dirty="0" err="1" smtClean="0"/>
              <a:t>sm_talker</a:t>
            </a:r>
            <a:r>
              <a:rPr lang="en-US" dirty="0" smtClean="0"/>
              <a:t>");</a:t>
            </a:r>
          </a:p>
          <a:p>
            <a:pPr>
              <a:buNone/>
            </a:pPr>
            <a:r>
              <a:rPr lang="en-US" dirty="0" smtClean="0"/>
              <a:t>  // Required to start timers for non-node ROS use.</a:t>
            </a:r>
          </a:p>
          <a:p>
            <a:pPr>
              <a:buNone/>
            </a:pPr>
            <a:r>
              <a:rPr lang="en-US" dirty="0" smtClean="0"/>
              <a:t>  </a:t>
            </a:r>
            <a:r>
              <a:rPr lang="en-US" dirty="0" err="1" smtClean="0"/>
              <a:t>ros</a:t>
            </a:r>
            <a:r>
              <a:rPr lang="en-US" dirty="0" smtClean="0"/>
              <a:t>::Time::init();</a:t>
            </a:r>
          </a:p>
          <a:p>
            <a:pPr>
              <a:buNone/>
            </a:pPr>
            <a:r>
              <a:rPr lang="en-US" dirty="0" smtClean="0"/>
              <a:t>  // Little message to know she's started</a:t>
            </a:r>
          </a:p>
          <a:p>
            <a:pPr>
              <a:buNone/>
            </a:pPr>
            <a:r>
              <a:rPr lang="en-US" dirty="0" smtClean="0"/>
              <a:t>  ROS_INFO_STREAM("STARTING SM_TALKER");</a:t>
            </a:r>
          </a:p>
          <a:p>
            <a:pPr>
              <a:buNone/>
            </a:pPr>
            <a:r>
              <a:rPr lang="en-US" dirty="0" smtClean="0"/>
              <a:t>  // Create a TCP client connection to TCP_PORT on LOCAL_HOST (see </a:t>
            </a:r>
            <a:r>
              <a:rPr lang="en-US" dirty="0" err="1" smtClean="0"/>
              <a:t>common.h</a:t>
            </a:r>
            <a:r>
              <a:rPr lang="en-US" dirty="0" smtClean="0"/>
              <a:t>)</a:t>
            </a:r>
          </a:p>
          <a:p>
            <a:pPr>
              <a:buNone/>
            </a:pPr>
            <a:r>
              <a:rPr lang="en-US" dirty="0" smtClean="0"/>
              <a:t>  </a:t>
            </a:r>
            <a:r>
              <a:rPr lang="en-US" dirty="0" err="1" smtClean="0"/>
              <a:t>TcpClient</a:t>
            </a:r>
            <a:r>
              <a:rPr lang="en-US" dirty="0" smtClean="0"/>
              <a:t> client;</a:t>
            </a:r>
          </a:p>
          <a:p>
            <a:pPr>
              <a:buNone/>
            </a:pPr>
            <a:r>
              <a:rPr lang="en-US" dirty="0" smtClean="0"/>
              <a:t>  </a:t>
            </a:r>
            <a:r>
              <a:rPr lang="en-US" dirty="0" err="1" smtClean="0"/>
              <a:t>client.init</a:t>
            </a:r>
            <a:r>
              <a:rPr lang="en-US" dirty="0" smtClean="0"/>
              <a:t>(LOCAL_HOST, TCP_PORT);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/>
              <a:t>while(!</a:t>
            </a:r>
            <a:r>
              <a:rPr lang="en-US" dirty="0" err="1" smtClean="0"/>
              <a:t>client.isConnected</a:t>
            </a:r>
            <a:r>
              <a:rPr lang="en-US" dirty="0" smtClean="0"/>
              <a:t>())</a:t>
            </a:r>
          </a:p>
          <a:p>
            <a:pPr>
              <a:buNone/>
            </a:pPr>
            <a:r>
              <a:rPr lang="en-US" dirty="0" smtClean="0"/>
              <a:t>  {</a:t>
            </a:r>
          </a:p>
          <a:p>
            <a:pPr>
              <a:buNone/>
            </a:pPr>
            <a:r>
              <a:rPr lang="en-US" dirty="0" smtClean="0"/>
              <a:t>    ROS_INFO_STREAM("Trying to connect to server");</a:t>
            </a:r>
          </a:p>
          <a:p>
            <a:pPr>
              <a:buNone/>
            </a:pPr>
            <a:r>
              <a:rPr lang="en-US" dirty="0" smtClean="0"/>
              <a:t>    </a:t>
            </a:r>
            <a:r>
              <a:rPr lang="en-US" dirty="0" err="1" smtClean="0"/>
              <a:t>client.makeConnect</a:t>
            </a:r>
            <a:r>
              <a:rPr lang="en-US" dirty="0" smtClean="0"/>
              <a:t>();</a:t>
            </a:r>
          </a:p>
          <a:p>
            <a:pPr>
              <a:buNone/>
            </a:pPr>
            <a:r>
              <a:rPr lang="en-US" dirty="0" smtClean="0"/>
              <a:t>    </a:t>
            </a:r>
            <a:r>
              <a:rPr lang="en-US" dirty="0" err="1" smtClean="0"/>
              <a:t>ros</a:t>
            </a:r>
            <a:r>
              <a:rPr lang="en-US" dirty="0" smtClean="0"/>
              <a:t>::Duration(0.5).sleep();</a:t>
            </a:r>
          </a:p>
          <a:p>
            <a:pPr>
              <a:buNone/>
            </a:pPr>
            <a:r>
              <a:rPr lang="en-US" dirty="0" smtClean="0"/>
              <a:t>  }</a:t>
            </a:r>
          </a:p>
          <a:p>
            <a:pPr>
              <a:buNone/>
            </a:pPr>
            <a:r>
              <a:rPr lang="en-US" dirty="0" smtClean="0"/>
              <a:t>  </a:t>
            </a:r>
            <a:r>
              <a:rPr lang="en-US" dirty="0" err="1" smtClean="0"/>
              <a:t>int</a:t>
            </a:r>
            <a:r>
              <a:rPr lang="en-US" dirty="0" smtClean="0"/>
              <a:t> </a:t>
            </a:r>
            <a:r>
              <a:rPr lang="en-US" dirty="0" err="1" smtClean="0"/>
              <a:t>seq</a:t>
            </a:r>
            <a:r>
              <a:rPr lang="en-US" dirty="0" smtClean="0"/>
              <a:t> = 0;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b="1" dirty="0" smtClean="0"/>
              <a:t>&lt;continued&gt;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>
          <a:xfrm>
            <a:off x="4648200" y="990600"/>
            <a:ext cx="4038600" cy="5135563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 fontScale="55000" lnSpcReduction="20000"/>
          </a:bodyPr>
          <a:lstStyle/>
          <a:p>
            <a:pPr>
              <a:buNone/>
            </a:pPr>
            <a:r>
              <a:rPr lang="en-US" dirty="0" smtClean="0"/>
              <a:t>  while(</a:t>
            </a:r>
            <a:r>
              <a:rPr lang="en-US" dirty="0" err="1" smtClean="0"/>
              <a:t>client.isConnected</a:t>
            </a:r>
            <a:r>
              <a:rPr lang="en-US" dirty="0" smtClean="0"/>
              <a:t>())</a:t>
            </a:r>
          </a:p>
          <a:p>
            <a:pPr>
              <a:buNone/>
            </a:pPr>
            <a:r>
              <a:rPr lang="en-US" dirty="0" smtClean="0"/>
              <a:t>  {</a:t>
            </a:r>
          </a:p>
          <a:p>
            <a:pPr>
              <a:buNone/>
            </a:pPr>
            <a:r>
              <a:rPr lang="en-US" dirty="0" smtClean="0"/>
              <a:t>    // Create a message of type </a:t>
            </a:r>
            <a:r>
              <a:rPr lang="en-US" dirty="0" err="1" smtClean="0"/>
              <a:t>JointMessage</a:t>
            </a:r>
            <a:r>
              <a:rPr lang="en-US" dirty="0" smtClean="0"/>
              <a:t> and corresponding simple message</a:t>
            </a:r>
          </a:p>
          <a:p>
            <a:pPr>
              <a:buNone/>
            </a:pPr>
            <a:r>
              <a:rPr lang="en-US" dirty="0" smtClean="0"/>
              <a:t>    </a:t>
            </a:r>
            <a:r>
              <a:rPr lang="en-US" dirty="0" err="1" smtClean="0"/>
              <a:t>JointMessage</a:t>
            </a:r>
            <a:r>
              <a:rPr lang="en-US" dirty="0" smtClean="0"/>
              <a:t> </a:t>
            </a:r>
            <a:r>
              <a:rPr lang="en-US" dirty="0" err="1" smtClean="0"/>
              <a:t>jmReq</a:t>
            </a:r>
            <a:r>
              <a:rPr lang="en-US" dirty="0" smtClean="0"/>
              <a:t>;</a:t>
            </a:r>
          </a:p>
          <a:p>
            <a:pPr>
              <a:buNone/>
            </a:pPr>
            <a:r>
              <a:rPr lang="en-US" dirty="0" smtClean="0"/>
              <a:t>    </a:t>
            </a:r>
            <a:r>
              <a:rPr lang="en-US" dirty="0" err="1" smtClean="0"/>
              <a:t>SimpleMessage</a:t>
            </a:r>
            <a:r>
              <a:rPr lang="en-US" dirty="0" smtClean="0"/>
              <a:t> </a:t>
            </a:r>
            <a:r>
              <a:rPr lang="en-US" dirty="0" err="1" smtClean="0"/>
              <a:t>req</a:t>
            </a:r>
            <a:r>
              <a:rPr lang="en-US" dirty="0" smtClean="0"/>
              <a:t>, reply;</a:t>
            </a:r>
          </a:p>
          <a:p>
            <a:pPr>
              <a:buNone/>
            </a:pPr>
            <a:r>
              <a:rPr lang="en-US" dirty="0" smtClean="0"/>
              <a:t>    </a:t>
            </a:r>
            <a:r>
              <a:rPr lang="en-US" dirty="0" err="1" smtClean="0"/>
              <a:t>seq</a:t>
            </a:r>
            <a:r>
              <a:rPr lang="en-US" dirty="0" smtClean="0"/>
              <a:t>++;</a:t>
            </a:r>
          </a:p>
          <a:p>
            <a:pPr>
              <a:buNone/>
            </a:pPr>
            <a:r>
              <a:rPr lang="en-US" dirty="0" smtClean="0"/>
              <a:t>    </a:t>
            </a:r>
            <a:r>
              <a:rPr lang="en-US" dirty="0" err="1" smtClean="0"/>
              <a:t>jmReq.setSequence</a:t>
            </a:r>
            <a:r>
              <a:rPr lang="en-US" dirty="0" smtClean="0"/>
              <a:t>(</a:t>
            </a:r>
            <a:r>
              <a:rPr lang="en-US" dirty="0" err="1" smtClean="0"/>
              <a:t>seq</a:t>
            </a:r>
            <a:r>
              <a:rPr lang="en-US" dirty="0" smtClean="0"/>
              <a:t>);</a:t>
            </a:r>
          </a:p>
          <a:p>
            <a:pPr>
              <a:buNone/>
            </a:pPr>
            <a:r>
              <a:rPr lang="en-US" dirty="0" smtClean="0"/>
              <a:t>    </a:t>
            </a:r>
            <a:r>
              <a:rPr lang="en-US" dirty="0" err="1" smtClean="0"/>
              <a:t>jmReq.toRequest</a:t>
            </a:r>
            <a:r>
              <a:rPr lang="en-US" dirty="0" smtClean="0"/>
              <a:t>(</a:t>
            </a:r>
            <a:r>
              <a:rPr lang="en-US" dirty="0" err="1" smtClean="0"/>
              <a:t>req</a:t>
            </a:r>
            <a:r>
              <a:rPr lang="en-US" dirty="0" smtClean="0"/>
              <a:t>);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/>
              <a:t>    ROS_INFO_STREAM("Sending sequence number: " &lt;&lt; </a:t>
            </a:r>
            <a:r>
              <a:rPr lang="en-US" dirty="0" err="1" smtClean="0"/>
              <a:t>seq</a:t>
            </a:r>
            <a:r>
              <a:rPr lang="en-US" dirty="0" smtClean="0"/>
              <a:t>);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/>
              <a:t>    </a:t>
            </a:r>
            <a:r>
              <a:rPr lang="en-US" dirty="0" err="1" smtClean="0"/>
              <a:t>client.sendAndReceiveMsg</a:t>
            </a:r>
            <a:r>
              <a:rPr lang="en-US" dirty="0" smtClean="0"/>
              <a:t>(</a:t>
            </a:r>
            <a:r>
              <a:rPr lang="en-US" dirty="0" err="1" smtClean="0"/>
              <a:t>req</a:t>
            </a:r>
            <a:r>
              <a:rPr lang="en-US" dirty="0" smtClean="0"/>
              <a:t>, reply);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/>
              <a:t>    ROS_INFO_STREAM("Received reply code: " &lt;&lt; </a:t>
            </a:r>
            <a:r>
              <a:rPr lang="en-US" dirty="0" err="1" smtClean="0"/>
              <a:t>reply.getReplyCode</a:t>
            </a:r>
            <a:r>
              <a:rPr lang="en-US" dirty="0" smtClean="0"/>
              <a:t>());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/>
              <a:t>    </a:t>
            </a:r>
            <a:r>
              <a:rPr lang="en-US" dirty="0" err="1" smtClean="0"/>
              <a:t>ros</a:t>
            </a:r>
            <a:r>
              <a:rPr lang="en-US" dirty="0" smtClean="0"/>
              <a:t>::Duration(1.0).sleep();</a:t>
            </a:r>
          </a:p>
          <a:p>
            <a:pPr>
              <a:buNone/>
            </a:pPr>
            <a:r>
              <a:rPr lang="en-US" dirty="0" smtClean="0"/>
              <a:t>  }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294967295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  <p:cxnSp>
        <p:nvCxnSpPr>
          <p:cNvPr id="11" name="Elbow Connector 10"/>
          <p:cNvCxnSpPr/>
          <p:nvPr/>
        </p:nvCxnSpPr>
        <p:spPr>
          <a:xfrm rot="5400000" flipH="1" flipV="1">
            <a:off x="800100" y="1866900"/>
            <a:ext cx="4724400" cy="3124200"/>
          </a:xfrm>
          <a:prstGeom prst="bentConnector3">
            <a:avLst>
              <a:gd name="adj1" fmla="val 52"/>
            </a:avLst>
          </a:prstGeom>
          <a:ln w="508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Listener Node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14400"/>
            <a:ext cx="4038600" cy="5486400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 fontScale="47500" lnSpcReduction="20000"/>
          </a:bodyPr>
          <a:lstStyle/>
          <a:p>
            <a:pPr>
              <a:buNone/>
            </a:pP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  // Initialize ROS node "</a:t>
            </a:r>
            <a:r>
              <a:rPr lang="en-US" dirty="0" err="1" smtClean="0"/>
              <a:t>sm_talker</a:t>
            </a:r>
            <a:r>
              <a:rPr lang="en-US" dirty="0" smtClean="0"/>
              <a:t>"</a:t>
            </a:r>
            <a:br>
              <a:rPr lang="en-US" dirty="0" smtClean="0"/>
            </a:br>
            <a:r>
              <a:rPr lang="en-US" dirty="0" smtClean="0"/>
              <a:t>  </a:t>
            </a:r>
            <a:r>
              <a:rPr lang="en-US" dirty="0" err="1" smtClean="0"/>
              <a:t>ros</a:t>
            </a:r>
            <a:r>
              <a:rPr lang="en-US" dirty="0" smtClean="0"/>
              <a:t>::init(</a:t>
            </a:r>
            <a:r>
              <a:rPr lang="en-US" dirty="0" err="1" smtClean="0"/>
              <a:t>argc</a:t>
            </a:r>
            <a:r>
              <a:rPr lang="en-US" dirty="0" smtClean="0"/>
              <a:t>, </a:t>
            </a:r>
            <a:r>
              <a:rPr lang="en-US" dirty="0" err="1" smtClean="0"/>
              <a:t>argv</a:t>
            </a:r>
            <a:r>
              <a:rPr lang="en-US" dirty="0" smtClean="0"/>
              <a:t>, "</a:t>
            </a:r>
            <a:r>
              <a:rPr lang="en-US" dirty="0" err="1" smtClean="0"/>
              <a:t>sm_listener</a:t>
            </a:r>
            <a:r>
              <a:rPr lang="en-US" dirty="0" smtClean="0"/>
              <a:t>");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  // Required to start timers for non-node ROS use.</a:t>
            </a:r>
            <a:br>
              <a:rPr lang="en-US" dirty="0" smtClean="0"/>
            </a:br>
            <a:r>
              <a:rPr lang="en-US" dirty="0" smtClean="0"/>
              <a:t>  </a:t>
            </a:r>
            <a:r>
              <a:rPr lang="en-US" dirty="0" err="1" smtClean="0"/>
              <a:t>ros</a:t>
            </a:r>
            <a:r>
              <a:rPr lang="en-US" dirty="0" smtClean="0"/>
              <a:t>::Time::init();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  // Little message to know she's started</a:t>
            </a:r>
            <a:br>
              <a:rPr lang="en-US" dirty="0" smtClean="0"/>
            </a:br>
            <a:r>
              <a:rPr lang="en-US" dirty="0" smtClean="0"/>
              <a:t>  ROS_INFO_STREAM("STARTING SM_LISTENER");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  // Create a TCP server connection on TCP_PORT (see </a:t>
            </a:r>
            <a:r>
              <a:rPr lang="en-US" dirty="0" err="1" smtClean="0"/>
              <a:t>common.h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dirty="0" smtClean="0"/>
              <a:t>  </a:t>
            </a:r>
            <a:r>
              <a:rPr lang="en-US" dirty="0" err="1" smtClean="0"/>
              <a:t>TcpServer</a:t>
            </a:r>
            <a:r>
              <a:rPr lang="en-US" dirty="0" smtClean="0"/>
              <a:t> server;</a:t>
            </a:r>
            <a:br>
              <a:rPr lang="en-US" dirty="0" smtClean="0"/>
            </a:br>
            <a:r>
              <a:rPr lang="en-US" dirty="0" smtClean="0"/>
              <a:t>  </a:t>
            </a:r>
            <a:r>
              <a:rPr lang="en-US" dirty="0" err="1" smtClean="0"/>
              <a:t>server.init</a:t>
            </a:r>
            <a:r>
              <a:rPr lang="en-US" dirty="0" smtClean="0"/>
              <a:t>(TCP_PORT);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  while(!</a:t>
            </a:r>
            <a:r>
              <a:rPr lang="en-US" dirty="0" err="1" smtClean="0"/>
              <a:t>server.isConnected</a:t>
            </a:r>
            <a:r>
              <a:rPr lang="en-US" dirty="0" smtClean="0"/>
              <a:t>())</a:t>
            </a:r>
            <a:br>
              <a:rPr lang="en-US" dirty="0" smtClean="0"/>
            </a:br>
            <a:r>
              <a:rPr lang="en-US" dirty="0" smtClean="0"/>
              <a:t>  {</a:t>
            </a:r>
            <a:br>
              <a:rPr lang="en-US" dirty="0" smtClean="0"/>
            </a:br>
            <a:r>
              <a:rPr lang="en-US" dirty="0" smtClean="0"/>
              <a:t>    ROS_INFO_STREAM("Trying to connect to client");</a:t>
            </a:r>
            <a:br>
              <a:rPr lang="en-US" dirty="0" smtClean="0"/>
            </a:br>
            <a:r>
              <a:rPr lang="en-US" dirty="0" smtClean="0"/>
              <a:t>    </a:t>
            </a:r>
            <a:r>
              <a:rPr lang="en-US" dirty="0" err="1" smtClean="0"/>
              <a:t>server.makeConnect</a:t>
            </a:r>
            <a:r>
              <a:rPr lang="en-US" dirty="0" smtClean="0"/>
              <a:t>();</a:t>
            </a:r>
            <a:br>
              <a:rPr lang="en-US" dirty="0" smtClean="0"/>
            </a:br>
            <a:r>
              <a:rPr lang="en-US" dirty="0" smtClean="0"/>
              <a:t>    </a:t>
            </a:r>
            <a:r>
              <a:rPr lang="en-US" dirty="0" err="1" smtClean="0"/>
              <a:t>ros</a:t>
            </a:r>
            <a:r>
              <a:rPr lang="en-US" dirty="0" smtClean="0"/>
              <a:t>::Duration(0.5).sleep();</a:t>
            </a:r>
            <a:br>
              <a:rPr lang="en-US" dirty="0" smtClean="0"/>
            </a:br>
            <a:r>
              <a:rPr lang="en-US" dirty="0" smtClean="0"/>
              <a:t>  }</a:t>
            </a:r>
            <a:br>
              <a:rPr lang="en-US" dirty="0" smtClean="0"/>
            </a:br>
            <a:r>
              <a:rPr lang="en-US" dirty="0" smtClean="0"/>
              <a:t> while(</a:t>
            </a:r>
            <a:r>
              <a:rPr lang="en-US" dirty="0" err="1" smtClean="0"/>
              <a:t>server.isConnected</a:t>
            </a:r>
            <a:r>
              <a:rPr lang="en-US" dirty="0" smtClean="0"/>
              <a:t>())</a:t>
            </a:r>
            <a:br>
              <a:rPr lang="en-US" dirty="0" smtClean="0"/>
            </a:br>
            <a:r>
              <a:rPr lang="en-US" dirty="0" smtClean="0"/>
              <a:t>  {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    // Create a message of type </a:t>
            </a:r>
            <a:r>
              <a:rPr lang="en-US" dirty="0" err="1" smtClean="0"/>
              <a:t>JointMessage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    </a:t>
            </a:r>
            <a:r>
              <a:rPr lang="en-US" dirty="0" err="1" smtClean="0"/>
              <a:t>JointMessage</a:t>
            </a:r>
            <a:r>
              <a:rPr lang="en-US" dirty="0" smtClean="0"/>
              <a:t> </a:t>
            </a:r>
            <a:r>
              <a:rPr lang="en-US" dirty="0" err="1" smtClean="0"/>
              <a:t>jmReq</a:t>
            </a:r>
            <a:r>
              <a:rPr lang="en-US" dirty="0" smtClean="0"/>
              <a:t>, </a:t>
            </a:r>
            <a:r>
              <a:rPr lang="en-US" dirty="0" err="1" smtClean="0"/>
              <a:t>jmReply</a:t>
            </a:r>
            <a:r>
              <a:rPr lang="en-US" dirty="0" smtClean="0"/>
              <a:t>;</a:t>
            </a:r>
            <a:br>
              <a:rPr lang="en-US" dirty="0" smtClean="0"/>
            </a:br>
            <a:r>
              <a:rPr lang="en-US" dirty="0" smtClean="0"/>
              <a:t>    </a:t>
            </a:r>
            <a:r>
              <a:rPr lang="en-US" dirty="0" err="1" smtClean="0"/>
              <a:t>SimpleMessage</a:t>
            </a:r>
            <a:r>
              <a:rPr lang="en-US" dirty="0" smtClean="0"/>
              <a:t> </a:t>
            </a:r>
            <a:r>
              <a:rPr lang="en-US" dirty="0" err="1" smtClean="0"/>
              <a:t>req</a:t>
            </a:r>
            <a:r>
              <a:rPr lang="en-US" dirty="0" smtClean="0"/>
              <a:t>, reply;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    ROS_INFO_STREAM("Waiting for client request");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    </a:t>
            </a:r>
            <a:r>
              <a:rPr lang="en-US" dirty="0" err="1" smtClean="0"/>
              <a:t>server.receiveMsg</a:t>
            </a:r>
            <a:r>
              <a:rPr lang="en-US" dirty="0" smtClean="0"/>
              <a:t>(</a:t>
            </a:r>
            <a:r>
              <a:rPr lang="en-US" dirty="0" err="1" smtClean="0"/>
              <a:t>req</a:t>
            </a:r>
            <a:r>
              <a:rPr lang="en-US" dirty="0" smtClean="0"/>
              <a:t>);</a:t>
            </a:r>
            <a:br>
              <a:rPr lang="en-US" dirty="0" smtClean="0"/>
            </a:br>
            <a:r>
              <a:rPr lang="en-US" dirty="0" smtClean="0"/>
              <a:t> 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14400"/>
            <a:ext cx="4038600" cy="5486400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 fontScale="47500" lnSpcReduction="20000"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    if( </a:t>
            </a:r>
            <a:r>
              <a:rPr lang="en-US" dirty="0" err="1" smtClean="0"/>
              <a:t>req.getMessageType</a:t>
            </a:r>
            <a:r>
              <a:rPr lang="en-US" dirty="0" smtClean="0"/>
              <a:t>() == </a:t>
            </a:r>
            <a:r>
              <a:rPr lang="en-US" dirty="0" err="1" smtClean="0"/>
              <a:t>jmReq.getMessageType</a:t>
            </a:r>
            <a:r>
              <a:rPr lang="en-US" dirty="0" smtClean="0"/>
              <a:t>() )</a:t>
            </a:r>
            <a:br>
              <a:rPr lang="en-US" dirty="0" smtClean="0"/>
            </a:br>
            <a:r>
              <a:rPr lang="en-US" dirty="0" smtClean="0"/>
              <a:t>    {</a:t>
            </a:r>
            <a:br>
              <a:rPr lang="en-US" dirty="0" smtClean="0"/>
            </a:br>
            <a:r>
              <a:rPr lang="en-US" dirty="0" smtClean="0"/>
              <a:t>      if( </a:t>
            </a:r>
            <a:r>
              <a:rPr lang="en-US" dirty="0" err="1" smtClean="0"/>
              <a:t>req.getCommType</a:t>
            </a:r>
            <a:r>
              <a:rPr lang="en-US" dirty="0" smtClean="0"/>
              <a:t>() == </a:t>
            </a:r>
            <a:r>
              <a:rPr lang="en-US" dirty="0" err="1" smtClean="0"/>
              <a:t>CommTypes</a:t>
            </a:r>
            <a:r>
              <a:rPr lang="en-US" dirty="0" smtClean="0"/>
              <a:t>::SERVICE_REQUEST )</a:t>
            </a:r>
            <a:br>
              <a:rPr lang="en-US" dirty="0" smtClean="0"/>
            </a:br>
            <a:r>
              <a:rPr lang="en-US" dirty="0" smtClean="0"/>
              <a:t>      {</a:t>
            </a:r>
            <a:br>
              <a:rPr lang="en-US" dirty="0" smtClean="0"/>
            </a:br>
            <a:r>
              <a:rPr lang="en-US" dirty="0" smtClean="0"/>
              <a:t>        </a:t>
            </a:r>
            <a:r>
              <a:rPr lang="en-US" dirty="0" err="1" smtClean="0"/>
              <a:t>jmReq.init</a:t>
            </a:r>
            <a:r>
              <a:rPr lang="en-US" dirty="0" smtClean="0"/>
              <a:t>(</a:t>
            </a:r>
            <a:r>
              <a:rPr lang="en-US" dirty="0" err="1" smtClean="0"/>
              <a:t>req</a:t>
            </a:r>
            <a:r>
              <a:rPr lang="en-US" dirty="0" smtClean="0"/>
              <a:t>);</a:t>
            </a:r>
            <a:br>
              <a:rPr lang="en-US" dirty="0" smtClean="0"/>
            </a:br>
            <a:r>
              <a:rPr lang="en-US" dirty="0" smtClean="0"/>
              <a:t>        ROS_INFO_STREAM("Received sequence number: " &lt;&lt; </a:t>
            </a:r>
            <a:r>
              <a:rPr lang="en-US" dirty="0" err="1" smtClean="0"/>
              <a:t>jmReq.getSequence</a:t>
            </a:r>
            <a:r>
              <a:rPr lang="en-US" dirty="0" smtClean="0"/>
              <a:t>());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        </a:t>
            </a:r>
            <a:r>
              <a:rPr lang="en-US" dirty="0" err="1" smtClean="0"/>
              <a:t>jmReply.toReply</a:t>
            </a:r>
            <a:r>
              <a:rPr lang="en-US" dirty="0" smtClean="0"/>
              <a:t>(reply, </a:t>
            </a:r>
            <a:r>
              <a:rPr lang="en-US" dirty="0" err="1" smtClean="0"/>
              <a:t>ReplyTypes</a:t>
            </a:r>
            <a:r>
              <a:rPr lang="en-US" dirty="0" smtClean="0"/>
              <a:t>::SUCCESS);</a:t>
            </a:r>
            <a:br>
              <a:rPr lang="en-US" dirty="0" smtClean="0"/>
            </a:br>
            <a:r>
              <a:rPr lang="en-US" dirty="0" smtClean="0"/>
              <a:t>        </a:t>
            </a:r>
            <a:r>
              <a:rPr lang="en-US" dirty="0" err="1" smtClean="0"/>
              <a:t>server.sendMsg</a:t>
            </a:r>
            <a:r>
              <a:rPr lang="en-US" dirty="0" smtClean="0"/>
              <a:t>(reply);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        ROS_INFO_STREAM("Sending reply code: " &lt;&lt; </a:t>
            </a:r>
            <a:r>
              <a:rPr lang="en-US" dirty="0" err="1" smtClean="0"/>
              <a:t>reply.getReplyCode</a:t>
            </a:r>
            <a:r>
              <a:rPr lang="en-US" dirty="0" smtClean="0"/>
              <a:t>());</a:t>
            </a:r>
            <a:br>
              <a:rPr lang="en-US" dirty="0" smtClean="0"/>
            </a:br>
            <a:r>
              <a:rPr lang="en-US" dirty="0" smtClean="0"/>
              <a:t>      }</a:t>
            </a:r>
            <a:br>
              <a:rPr lang="en-US" dirty="0" smtClean="0"/>
            </a:br>
            <a:r>
              <a:rPr lang="en-US" dirty="0" smtClean="0"/>
              <a:t>      else</a:t>
            </a:r>
            <a:br>
              <a:rPr lang="en-US" dirty="0" smtClean="0"/>
            </a:br>
            <a:r>
              <a:rPr lang="en-US" dirty="0" smtClean="0"/>
              <a:t>      {</a:t>
            </a:r>
            <a:br>
              <a:rPr lang="en-US" dirty="0" smtClean="0"/>
            </a:br>
            <a:r>
              <a:rPr lang="en-US" dirty="0" smtClean="0"/>
              <a:t>        ROS_ERROR_STREAM("Unexpected </a:t>
            </a:r>
            <a:r>
              <a:rPr lang="en-US" dirty="0" err="1" smtClean="0"/>
              <a:t>comm</a:t>
            </a:r>
            <a:r>
              <a:rPr lang="en-US" dirty="0" smtClean="0"/>
              <a:t> type: " &lt;&lt; </a:t>
            </a:r>
            <a:r>
              <a:rPr lang="en-US" dirty="0" err="1" smtClean="0"/>
              <a:t>req.getCommType</a:t>
            </a:r>
            <a:r>
              <a:rPr lang="en-US" dirty="0" smtClean="0"/>
              <a:t>());</a:t>
            </a:r>
            <a:br>
              <a:rPr lang="en-US" dirty="0" smtClean="0"/>
            </a:br>
            <a:r>
              <a:rPr lang="en-US" dirty="0" smtClean="0"/>
              <a:t>      }</a:t>
            </a:r>
            <a:br>
              <a:rPr lang="en-US" dirty="0" smtClean="0"/>
            </a:br>
            <a:r>
              <a:rPr lang="en-US" dirty="0" smtClean="0"/>
              <a:t>    }</a:t>
            </a:r>
            <a:br>
              <a:rPr lang="en-US" dirty="0" smtClean="0"/>
            </a:br>
            <a:r>
              <a:rPr lang="en-US" dirty="0" smtClean="0"/>
              <a:t>    else</a:t>
            </a:r>
            <a:br>
              <a:rPr lang="en-US" dirty="0" smtClean="0"/>
            </a:br>
            <a:r>
              <a:rPr lang="en-US" dirty="0" smtClean="0"/>
              <a:t>    {</a:t>
            </a:r>
            <a:br>
              <a:rPr lang="en-US" dirty="0" smtClean="0"/>
            </a:br>
            <a:r>
              <a:rPr lang="en-US" dirty="0" smtClean="0"/>
              <a:t>      ROS_ERROR_STREAM("Unexpected message type: " &lt;&lt; </a:t>
            </a:r>
            <a:r>
              <a:rPr lang="en-US" dirty="0" err="1" smtClean="0"/>
              <a:t>req.getMessageType</a:t>
            </a:r>
            <a:r>
              <a:rPr lang="en-US" dirty="0" smtClean="0"/>
              <a:t>());</a:t>
            </a:r>
            <a:br>
              <a:rPr lang="en-US" dirty="0" smtClean="0"/>
            </a:br>
            <a:r>
              <a:rPr lang="en-US" dirty="0" smtClean="0"/>
              <a:t>    }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  }</a:t>
            </a:r>
            <a:br>
              <a:rPr lang="en-US" dirty="0" smtClean="0"/>
            </a:br>
            <a:endParaRPr lang="en-US" dirty="0" smtClean="0"/>
          </a:p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56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4294967295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  <p:cxnSp>
        <p:nvCxnSpPr>
          <p:cNvPr id="8" name="Elbow Connector 7"/>
          <p:cNvCxnSpPr/>
          <p:nvPr/>
        </p:nvCxnSpPr>
        <p:spPr>
          <a:xfrm rot="5400000" flipH="1" flipV="1">
            <a:off x="1562100" y="2552700"/>
            <a:ext cx="4572000" cy="2209800"/>
          </a:xfrm>
          <a:prstGeom prst="bentConnector3">
            <a:avLst>
              <a:gd name="adj1" fmla="val -323"/>
            </a:avLst>
          </a:prstGeom>
          <a:ln w="508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Exercise 4.2(Part 1) - </a:t>
            </a:r>
            <a:r>
              <a:rPr lang="en-US" dirty="0" smtClean="0">
                <a:hlinkClick r:id="rId2"/>
              </a:rPr>
              <a:t>http://aeswiki.datasys.swri.edu/rositraining/hydro/Exercises/4.2</a:t>
            </a:r>
            <a:r>
              <a:rPr lang="en-US" dirty="0" smtClean="0"/>
              <a:t> 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57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294967295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</p:cSld>
  <p:clrMapOvr>
    <a:masterClrMapping/>
  </p:clrMapOvr>
  <p:transition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Message Manager/Handler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58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294967295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  <p:sp>
        <p:nvSpPr>
          <p:cNvPr id="13" name="Content Placeholder 1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Message manager/handlers simplify relaying simple messages (similar to ROS </a:t>
            </a:r>
            <a:r>
              <a:rPr lang="en-US" dirty="0" err="1" smtClean="0"/>
              <a:t>msg</a:t>
            </a:r>
            <a:r>
              <a:rPr lang="en-US" dirty="0" smtClean="0"/>
              <a:t> callbacks)</a:t>
            </a:r>
          </a:p>
          <a:p>
            <a:r>
              <a:rPr lang="en-US" dirty="0" smtClean="0"/>
              <a:t>Allows multiple data streams to use the same connection</a:t>
            </a:r>
            <a:endParaRPr lang="en-US" dirty="0"/>
          </a:p>
        </p:txBody>
      </p:sp>
      <p:pic>
        <p:nvPicPr>
          <p:cNvPr id="14" name="Picture 3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/>
          <a:srcRect l="45283" t="34661" r="22642" b="6115"/>
          <a:stretch>
            <a:fillRect/>
          </a:stretch>
        </p:blipFill>
        <p:spPr bwMode="auto">
          <a:xfrm>
            <a:off x="5181600" y="1524000"/>
            <a:ext cx="3505200" cy="45361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Library Linking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Simple Message compiled as a library for inclusion in other packages</a:t>
            </a:r>
          </a:p>
          <a:p>
            <a:pPr lvl="1"/>
            <a:r>
              <a:rPr lang="en-US" dirty="0" smtClean="0"/>
              <a:t>2 versions compiled (normal, byte swapped)</a:t>
            </a:r>
          </a:p>
          <a:p>
            <a:r>
              <a:rPr lang="en-US" dirty="0" smtClean="0"/>
              <a:t>Linking to Simple Message library (non-standard)</a:t>
            </a:r>
          </a:p>
          <a:p>
            <a:pPr lvl="1"/>
            <a:r>
              <a:rPr lang="en-US" dirty="0" smtClean="0"/>
              <a:t>Example: </a:t>
            </a:r>
            <a:r>
              <a:rPr lang="en-US" dirty="0" smtClean="0">
                <a:hlinkClick r:id="rId2"/>
              </a:rPr>
              <a:t>http://ros.org/wiki/simple_message#Library_Linking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59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4294967295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 Robot Support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Easily add support for new robot </a:t>
            </a:r>
            <a:r>
              <a:rPr lang="en-US" b="1" i="1" dirty="0" smtClean="0">
                <a:solidFill>
                  <a:srgbClr val="FFC000"/>
                </a:solidFill>
              </a:rPr>
              <a:t>models</a:t>
            </a:r>
          </a:p>
          <a:p>
            <a:pPr lvl="1"/>
            <a:r>
              <a:rPr lang="en-US" sz="2400" dirty="0" smtClean="0"/>
              <a:t>kinematics, STL meshes</a:t>
            </a:r>
          </a:p>
          <a:p>
            <a:pPr lvl="1"/>
            <a:r>
              <a:rPr lang="en-US" sz="2400" dirty="0" smtClean="0"/>
              <a:t>wizards: </a:t>
            </a:r>
            <a:r>
              <a:rPr lang="en-US" sz="2400" dirty="0" err="1" smtClean="0"/>
              <a:t>Solidworks</a:t>
            </a:r>
            <a:r>
              <a:rPr lang="en-US" sz="2400" dirty="0" smtClean="0"/>
              <a:t>, Arm Navigation</a:t>
            </a:r>
          </a:p>
          <a:p>
            <a:pPr lvl="1"/>
            <a:r>
              <a:rPr lang="en-US" sz="2400" dirty="0" err="1" smtClean="0"/>
              <a:t>config</a:t>
            </a:r>
            <a:r>
              <a:rPr lang="en-US" sz="2400" dirty="0" smtClean="0"/>
              <a:t> only.  No software changes required!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Managed by: Southwest Research Institute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29000" y="3200400"/>
            <a:ext cx="2058686" cy="289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09" name="Picture 5" descr="The property manager page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3429000"/>
            <a:ext cx="2552538" cy="1828800"/>
          </a:xfrm>
          <a:prstGeom prst="rect">
            <a:avLst/>
          </a:prstGeom>
          <a:noFill/>
        </p:spPr>
      </p:pic>
      <p:pic>
        <p:nvPicPr>
          <p:cNvPr id="21511" name="Picture 7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714999" y="3352800"/>
            <a:ext cx="2610853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Message Handler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>
          <a:xfrm>
            <a:off x="152400" y="838200"/>
            <a:ext cx="3581400" cy="5486400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>
              <a:buNone/>
            </a:pPr>
            <a:r>
              <a:rPr lang="en-US" sz="1200" dirty="0" smtClean="0"/>
              <a:t>// Handler class defined specifically for this example</a:t>
            </a:r>
            <a:br>
              <a:rPr lang="en-US" sz="1200" dirty="0" smtClean="0"/>
            </a:br>
            <a:r>
              <a:rPr lang="en-US" sz="1200" dirty="0" smtClean="0"/>
              <a:t>class </a:t>
            </a:r>
            <a:r>
              <a:rPr lang="en-US" sz="1200" dirty="0" err="1" smtClean="0"/>
              <a:t>MyHandler</a:t>
            </a:r>
            <a:r>
              <a:rPr lang="en-US" sz="1200" dirty="0" smtClean="0"/>
              <a:t> : public </a:t>
            </a:r>
            <a:r>
              <a:rPr lang="en-US" sz="1200" dirty="0" err="1" smtClean="0"/>
              <a:t>MessageHandler</a:t>
            </a:r>
            <a:r>
              <a:rPr lang="en-US" sz="1200" dirty="0" smtClean="0"/>
              <a:t/>
            </a:r>
            <a:br>
              <a:rPr lang="en-US" sz="1200" dirty="0" smtClean="0"/>
            </a:br>
            <a:r>
              <a:rPr lang="en-US" sz="1200" dirty="0" smtClean="0"/>
              <a:t>{</a:t>
            </a:r>
            <a:br>
              <a:rPr lang="en-US" sz="1200" dirty="0" smtClean="0"/>
            </a:br>
            <a:r>
              <a:rPr lang="en-US" sz="1200" dirty="0" smtClean="0"/>
              <a:t>  // since this class defines a different init(), this helps find the base-class init()</a:t>
            </a:r>
            <a:br>
              <a:rPr lang="en-US" sz="1200" dirty="0" smtClean="0"/>
            </a:br>
            <a:r>
              <a:rPr lang="en-US" sz="1200" dirty="0" smtClean="0"/>
              <a:t>  using </a:t>
            </a:r>
            <a:r>
              <a:rPr lang="en-US" sz="1200" dirty="0" err="1" smtClean="0"/>
              <a:t>MessageHandler</a:t>
            </a:r>
            <a:r>
              <a:rPr lang="en-US" sz="1200" dirty="0" smtClean="0"/>
              <a:t>::init;</a:t>
            </a:r>
            <a:br>
              <a:rPr lang="en-US" sz="1200" dirty="0" smtClean="0"/>
            </a:br>
            <a:r>
              <a:rPr lang="en-US" sz="1200" dirty="0" smtClean="0"/>
              <a:t/>
            </a:r>
            <a:br>
              <a:rPr lang="en-US" sz="1200" dirty="0" smtClean="0"/>
            </a:br>
            <a:r>
              <a:rPr lang="en-US" sz="1200" dirty="0" smtClean="0"/>
              <a:t>public:</a:t>
            </a:r>
            <a:br>
              <a:rPr lang="en-US" sz="1200" dirty="0" smtClean="0"/>
            </a:br>
            <a:r>
              <a:rPr lang="en-US" sz="1200" dirty="0" smtClean="0"/>
              <a:t/>
            </a:r>
            <a:br>
              <a:rPr lang="en-US" sz="1200" dirty="0" smtClean="0"/>
            </a:br>
            <a:r>
              <a:rPr lang="en-US" sz="1200" dirty="0" smtClean="0"/>
              <a:t>  </a:t>
            </a:r>
            <a:r>
              <a:rPr lang="en-US" sz="1200" dirty="0" err="1" smtClean="0"/>
              <a:t>bool</a:t>
            </a:r>
            <a:r>
              <a:rPr lang="en-US" sz="1200" dirty="0" smtClean="0"/>
              <a:t> init(</a:t>
            </a:r>
            <a:r>
              <a:rPr lang="en-US" sz="1200" dirty="0" err="1" smtClean="0"/>
              <a:t>SmplMsgConnection</a:t>
            </a:r>
            <a:r>
              <a:rPr lang="en-US" sz="1200" dirty="0" smtClean="0"/>
              <a:t>* connection)</a:t>
            </a:r>
            <a:br>
              <a:rPr lang="en-US" sz="1200" dirty="0" smtClean="0"/>
            </a:br>
            <a:r>
              <a:rPr lang="en-US" sz="1200" dirty="0" smtClean="0"/>
              <a:t>  {</a:t>
            </a:r>
            <a:br>
              <a:rPr lang="en-US" sz="1200" dirty="0" smtClean="0"/>
            </a:br>
            <a:r>
              <a:rPr lang="en-US" sz="1200" dirty="0" smtClean="0"/>
              <a:t>    return this-&gt;init(</a:t>
            </a:r>
            <a:r>
              <a:rPr lang="en-US" sz="1200" dirty="0" err="1" smtClean="0"/>
              <a:t>StandardMsgTypes</a:t>
            </a:r>
            <a:r>
              <a:rPr lang="en-US" sz="1200" dirty="0" smtClean="0"/>
              <a:t>::JOINT, connection);</a:t>
            </a:r>
            <a:br>
              <a:rPr lang="en-US" sz="1200" dirty="0" smtClean="0"/>
            </a:br>
            <a:r>
              <a:rPr lang="en-US" sz="1200" dirty="0" smtClean="0"/>
              <a:t>  }</a:t>
            </a:r>
            <a:br>
              <a:rPr lang="en-US" sz="1200" dirty="0" smtClean="0"/>
            </a:br>
            <a:r>
              <a:rPr lang="en-US" sz="1200" dirty="0" smtClean="0"/>
              <a:t>private:</a:t>
            </a:r>
            <a:br>
              <a:rPr lang="en-US" sz="1200" dirty="0" smtClean="0"/>
            </a:br>
            <a:r>
              <a:rPr lang="en-US" sz="1200" dirty="0" smtClean="0"/>
              <a:t/>
            </a:r>
            <a:br>
              <a:rPr lang="en-US" sz="1200" dirty="0" smtClean="0"/>
            </a:br>
            <a:r>
              <a:rPr lang="en-US" sz="1200" dirty="0" smtClean="0"/>
              <a:t>  </a:t>
            </a:r>
            <a:r>
              <a:rPr lang="en-US" sz="1200" dirty="0" err="1" smtClean="0"/>
              <a:t>bool</a:t>
            </a:r>
            <a:r>
              <a:rPr lang="en-US" sz="1200" dirty="0" smtClean="0"/>
              <a:t> </a:t>
            </a:r>
            <a:r>
              <a:rPr lang="en-US" sz="1200" dirty="0" err="1" smtClean="0"/>
              <a:t>internalCB</a:t>
            </a:r>
            <a:r>
              <a:rPr lang="en-US" sz="1200" dirty="0" smtClean="0"/>
              <a:t>(industrial::</a:t>
            </a:r>
            <a:r>
              <a:rPr lang="en-US" sz="1200" dirty="0" err="1" smtClean="0"/>
              <a:t>simple_message</a:t>
            </a:r>
            <a:r>
              <a:rPr lang="en-US" sz="1200" dirty="0" smtClean="0"/>
              <a:t>::</a:t>
            </a:r>
            <a:r>
              <a:rPr lang="en-US" sz="1200" dirty="0" err="1" smtClean="0"/>
              <a:t>SimpleMessage</a:t>
            </a:r>
            <a:r>
              <a:rPr lang="en-US" sz="1200" dirty="0" smtClean="0"/>
              <a:t> &amp; in)</a:t>
            </a:r>
            <a:br>
              <a:rPr lang="en-US" sz="1200" dirty="0" smtClean="0"/>
            </a:br>
            <a:r>
              <a:rPr lang="en-US" sz="1200" dirty="0" smtClean="0"/>
              <a:t>  {</a:t>
            </a:r>
            <a:br>
              <a:rPr lang="en-US" sz="1200" dirty="0" smtClean="0"/>
            </a:br>
            <a:r>
              <a:rPr lang="en-US" sz="1200" dirty="0" smtClean="0"/>
              <a:t>    </a:t>
            </a:r>
            <a:r>
              <a:rPr lang="en-US" sz="1200" dirty="0" err="1" smtClean="0"/>
              <a:t>bool</a:t>
            </a:r>
            <a:r>
              <a:rPr lang="en-US" sz="1200" dirty="0" smtClean="0"/>
              <a:t> </a:t>
            </a:r>
            <a:r>
              <a:rPr lang="en-US" sz="1200" dirty="0" err="1" smtClean="0"/>
              <a:t>rtn</a:t>
            </a:r>
            <a:r>
              <a:rPr lang="en-US" sz="1200" dirty="0" smtClean="0"/>
              <a:t> = false;</a:t>
            </a:r>
            <a:br>
              <a:rPr lang="en-US" sz="1200" dirty="0" smtClean="0"/>
            </a:br>
            <a:r>
              <a:rPr lang="en-US" sz="1200" dirty="0" smtClean="0"/>
              <a:t>    </a:t>
            </a:r>
            <a:r>
              <a:rPr lang="en-US" sz="1200" dirty="0" err="1" smtClean="0"/>
              <a:t>JointMessage</a:t>
            </a:r>
            <a:r>
              <a:rPr lang="en-US" sz="1200" dirty="0" smtClean="0"/>
              <a:t> </a:t>
            </a:r>
            <a:r>
              <a:rPr lang="en-US" sz="1200" dirty="0" err="1" smtClean="0"/>
              <a:t>jm</a:t>
            </a:r>
            <a:r>
              <a:rPr lang="en-US" sz="1200" dirty="0" smtClean="0"/>
              <a:t>;</a:t>
            </a:r>
            <a:br>
              <a:rPr lang="en-US" sz="1200" dirty="0" smtClean="0"/>
            </a:br>
            <a:r>
              <a:rPr lang="en-US" sz="1200" dirty="0" smtClean="0"/>
              <a:t>    </a:t>
            </a:r>
            <a:r>
              <a:rPr lang="en-US" sz="1200" dirty="0" err="1" smtClean="0"/>
              <a:t>SimpleMessage</a:t>
            </a:r>
            <a:r>
              <a:rPr lang="en-US" sz="1200" dirty="0" smtClean="0"/>
              <a:t> </a:t>
            </a:r>
            <a:r>
              <a:rPr lang="en-US" sz="1200" dirty="0" err="1" smtClean="0"/>
              <a:t>msg</a:t>
            </a:r>
            <a:r>
              <a:rPr lang="en-US" sz="1200" dirty="0" smtClean="0"/>
              <a:t>;</a:t>
            </a:r>
            <a:br>
              <a:rPr lang="en-US" sz="1200" dirty="0" smtClean="0"/>
            </a:br>
            <a:r>
              <a:rPr lang="en-US" sz="1200" dirty="0" smtClean="0"/>
              <a:t/>
            </a:r>
            <a:br>
              <a:rPr lang="en-US" sz="1200" dirty="0" smtClean="0"/>
            </a:br>
            <a:r>
              <a:rPr lang="en-US" sz="1200" dirty="0" smtClean="0"/>
              <a:t>    if (</a:t>
            </a:r>
            <a:r>
              <a:rPr lang="en-US" sz="1200" dirty="0" err="1" smtClean="0"/>
              <a:t>jm.init</a:t>
            </a:r>
            <a:r>
              <a:rPr lang="en-US" sz="1200" dirty="0" smtClean="0"/>
              <a:t>(in))</a:t>
            </a:r>
            <a:br>
              <a:rPr lang="en-US" sz="1200" dirty="0" smtClean="0"/>
            </a:br>
            <a:r>
              <a:rPr lang="en-US" sz="1200" dirty="0" smtClean="0"/>
              <a:t>    {</a:t>
            </a:r>
            <a:br>
              <a:rPr lang="en-US" sz="1200" dirty="0" smtClean="0"/>
            </a:br>
            <a:r>
              <a:rPr lang="en-US" sz="1200" dirty="0" smtClean="0"/>
              <a:t>      ROS_INFO_STREAM("Received sequence number: " &lt;&lt; </a:t>
            </a:r>
            <a:r>
              <a:rPr lang="en-US" sz="1200" dirty="0" err="1" smtClean="0"/>
              <a:t>jm.getSequence</a:t>
            </a:r>
            <a:r>
              <a:rPr lang="en-US" sz="1200" dirty="0" smtClean="0"/>
              <a:t>());</a:t>
            </a:r>
            <a:br>
              <a:rPr lang="en-US" sz="1200" dirty="0" smtClean="0"/>
            </a:br>
            <a:endParaRPr lang="en-US" sz="1200" dirty="0"/>
          </a:p>
        </p:txBody>
      </p:sp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>
          <a:xfrm>
            <a:off x="3810000" y="838200"/>
            <a:ext cx="5105400" cy="5486400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>
              <a:buNone/>
            </a:pPr>
            <a:r>
              <a:rPr lang="en-US" sz="1200" dirty="0" smtClean="0"/>
              <a:t/>
            </a:r>
            <a:br>
              <a:rPr lang="en-US" sz="1200" dirty="0" smtClean="0"/>
            </a:br>
            <a:r>
              <a:rPr lang="en-US" sz="1200" dirty="0" smtClean="0"/>
              <a:t>       if (</a:t>
            </a:r>
            <a:r>
              <a:rPr lang="en-US" sz="1200" dirty="0" err="1" smtClean="0"/>
              <a:t>jm.toReply</a:t>
            </a:r>
            <a:r>
              <a:rPr lang="en-US" sz="1200" dirty="0" smtClean="0"/>
              <a:t>(</a:t>
            </a:r>
            <a:r>
              <a:rPr lang="en-US" sz="1200" dirty="0" err="1" smtClean="0"/>
              <a:t>msg</a:t>
            </a:r>
            <a:r>
              <a:rPr lang="en-US" sz="1200" dirty="0" smtClean="0"/>
              <a:t>, </a:t>
            </a:r>
            <a:r>
              <a:rPr lang="en-US" sz="1200" dirty="0" err="1" smtClean="0"/>
              <a:t>ReplyTypes</a:t>
            </a:r>
            <a:r>
              <a:rPr lang="en-US" sz="1200" dirty="0" smtClean="0"/>
              <a:t>::SUCCESS))</a:t>
            </a:r>
            <a:br>
              <a:rPr lang="en-US" sz="1200" dirty="0" smtClean="0"/>
            </a:br>
            <a:r>
              <a:rPr lang="en-US" sz="1200" dirty="0" smtClean="0"/>
              <a:t>      {</a:t>
            </a:r>
            <a:br>
              <a:rPr lang="en-US" sz="1200" dirty="0" smtClean="0"/>
            </a:br>
            <a:r>
              <a:rPr lang="en-US" sz="1200" dirty="0" smtClean="0"/>
              <a:t/>
            </a:r>
            <a:br>
              <a:rPr lang="en-US" sz="1200" dirty="0" smtClean="0"/>
            </a:br>
            <a:r>
              <a:rPr lang="en-US" sz="1200" dirty="0" smtClean="0"/>
              <a:t>        if (this-&gt;</a:t>
            </a:r>
            <a:r>
              <a:rPr lang="en-US" sz="1200" dirty="0" err="1" smtClean="0"/>
              <a:t>getConnection</a:t>
            </a:r>
            <a:r>
              <a:rPr lang="en-US" sz="1200" dirty="0" smtClean="0"/>
              <a:t>()-&gt;</a:t>
            </a:r>
            <a:r>
              <a:rPr lang="en-US" sz="1200" dirty="0" err="1" smtClean="0"/>
              <a:t>sendMsg</a:t>
            </a:r>
            <a:r>
              <a:rPr lang="en-US" sz="1200" dirty="0" smtClean="0"/>
              <a:t>(</a:t>
            </a:r>
            <a:r>
              <a:rPr lang="en-US" sz="1200" dirty="0" err="1" smtClean="0"/>
              <a:t>msg</a:t>
            </a:r>
            <a:r>
              <a:rPr lang="en-US" sz="1200" dirty="0" smtClean="0"/>
              <a:t>))</a:t>
            </a:r>
            <a:br>
              <a:rPr lang="en-US" sz="1200" dirty="0" smtClean="0"/>
            </a:br>
            <a:r>
              <a:rPr lang="en-US" sz="1200" dirty="0" smtClean="0"/>
              <a:t>        {</a:t>
            </a:r>
            <a:br>
              <a:rPr lang="en-US" sz="1200" dirty="0" smtClean="0"/>
            </a:br>
            <a:r>
              <a:rPr lang="en-US" sz="1200" dirty="0" smtClean="0"/>
              <a:t>          ROS_INFO_STREAM("Sending reply code: " &lt;&lt; </a:t>
            </a:r>
            <a:r>
              <a:rPr lang="en-US" sz="1200" dirty="0" err="1" smtClean="0"/>
              <a:t>msg.getReplyCode</a:t>
            </a:r>
            <a:r>
              <a:rPr lang="en-US" sz="1200" dirty="0" smtClean="0"/>
              <a:t>());</a:t>
            </a:r>
            <a:br>
              <a:rPr lang="en-US" sz="1200" dirty="0" smtClean="0"/>
            </a:br>
            <a:r>
              <a:rPr lang="en-US" sz="1200" dirty="0" smtClean="0"/>
              <a:t>          </a:t>
            </a:r>
            <a:r>
              <a:rPr lang="en-US" sz="1200" dirty="0" err="1" smtClean="0"/>
              <a:t>rtn</a:t>
            </a:r>
            <a:r>
              <a:rPr lang="en-US" sz="1200" dirty="0" smtClean="0"/>
              <a:t> = true;</a:t>
            </a:r>
            <a:br>
              <a:rPr lang="en-US" sz="1200" dirty="0" smtClean="0"/>
            </a:br>
            <a:r>
              <a:rPr lang="en-US" sz="1200" dirty="0" smtClean="0"/>
              <a:t>        }</a:t>
            </a:r>
            <a:br>
              <a:rPr lang="en-US" sz="1200" dirty="0" smtClean="0"/>
            </a:br>
            <a:r>
              <a:rPr lang="en-US" sz="1200" dirty="0" smtClean="0"/>
              <a:t>        else</a:t>
            </a:r>
            <a:br>
              <a:rPr lang="en-US" sz="1200" dirty="0" smtClean="0"/>
            </a:br>
            <a:r>
              <a:rPr lang="en-US" sz="1200" dirty="0" smtClean="0"/>
              <a:t>        {</a:t>
            </a:r>
            <a:br>
              <a:rPr lang="en-US" sz="1200" dirty="0" smtClean="0"/>
            </a:br>
            <a:r>
              <a:rPr lang="en-US" sz="1200" dirty="0" smtClean="0"/>
              <a:t>          ROS_ERROR("Failed to send joint message return");</a:t>
            </a:r>
            <a:br>
              <a:rPr lang="en-US" sz="1200" dirty="0" smtClean="0"/>
            </a:br>
            <a:r>
              <a:rPr lang="en-US" sz="1200" dirty="0" smtClean="0"/>
              <a:t>          </a:t>
            </a:r>
            <a:r>
              <a:rPr lang="en-US" sz="1200" dirty="0" err="1" smtClean="0"/>
              <a:t>rtn</a:t>
            </a:r>
            <a:r>
              <a:rPr lang="en-US" sz="1200" dirty="0" smtClean="0"/>
              <a:t> = false;</a:t>
            </a:r>
            <a:br>
              <a:rPr lang="en-US" sz="1200" dirty="0" smtClean="0"/>
            </a:br>
            <a:r>
              <a:rPr lang="en-US" sz="1200" dirty="0" smtClean="0"/>
              <a:t>        }</a:t>
            </a:r>
            <a:br>
              <a:rPr lang="en-US" sz="1200" dirty="0" smtClean="0"/>
            </a:br>
            <a:r>
              <a:rPr lang="en-US" sz="1200" dirty="0" smtClean="0"/>
              <a:t>      }</a:t>
            </a:r>
            <a:br>
              <a:rPr lang="en-US" sz="1200" dirty="0" smtClean="0"/>
            </a:br>
            <a:r>
              <a:rPr lang="en-US" sz="1200" dirty="0" smtClean="0"/>
              <a:t>      else</a:t>
            </a:r>
            <a:br>
              <a:rPr lang="en-US" sz="1200" dirty="0" smtClean="0"/>
            </a:br>
            <a:r>
              <a:rPr lang="en-US" sz="1200" dirty="0" smtClean="0"/>
              <a:t>      {</a:t>
            </a:r>
            <a:br>
              <a:rPr lang="en-US" sz="1200" dirty="0" smtClean="0"/>
            </a:br>
            <a:r>
              <a:rPr lang="en-US" sz="1200" dirty="0" smtClean="0"/>
              <a:t>        ROS_ERROR("Failed to generate joint reply message");</a:t>
            </a:r>
            <a:br>
              <a:rPr lang="en-US" sz="1200" dirty="0" smtClean="0"/>
            </a:br>
            <a:r>
              <a:rPr lang="en-US" sz="1200" dirty="0" smtClean="0"/>
              <a:t>        </a:t>
            </a:r>
            <a:r>
              <a:rPr lang="en-US" sz="1200" dirty="0" err="1" smtClean="0"/>
              <a:t>rtn</a:t>
            </a:r>
            <a:r>
              <a:rPr lang="en-US" sz="1200" dirty="0" smtClean="0"/>
              <a:t> = false;</a:t>
            </a:r>
            <a:br>
              <a:rPr lang="en-US" sz="1200" dirty="0" smtClean="0"/>
            </a:br>
            <a:r>
              <a:rPr lang="en-US" sz="1200" dirty="0" smtClean="0"/>
              <a:t>      }</a:t>
            </a:r>
            <a:br>
              <a:rPr lang="en-US" sz="1200" dirty="0" smtClean="0"/>
            </a:br>
            <a:r>
              <a:rPr lang="en-US" sz="1200" dirty="0" smtClean="0"/>
              <a:t>    }</a:t>
            </a:r>
            <a:br>
              <a:rPr lang="en-US" sz="1200" dirty="0" smtClean="0"/>
            </a:br>
            <a:r>
              <a:rPr lang="en-US" sz="1200" dirty="0" smtClean="0"/>
              <a:t>    else</a:t>
            </a:r>
            <a:br>
              <a:rPr lang="en-US" sz="1200" dirty="0" smtClean="0"/>
            </a:br>
            <a:r>
              <a:rPr lang="en-US" sz="1200" dirty="0" smtClean="0"/>
              <a:t>    {</a:t>
            </a:r>
            <a:br>
              <a:rPr lang="en-US" sz="1200" dirty="0" smtClean="0"/>
            </a:br>
            <a:r>
              <a:rPr lang="en-US" sz="1200" dirty="0" smtClean="0"/>
              <a:t>      ROS_ERROR("Failed to initialize joint message");</a:t>
            </a:r>
            <a:br>
              <a:rPr lang="en-US" sz="1200" dirty="0" smtClean="0"/>
            </a:br>
            <a:r>
              <a:rPr lang="en-US" sz="1200" dirty="0" smtClean="0"/>
              <a:t>      </a:t>
            </a:r>
            <a:r>
              <a:rPr lang="en-US" sz="1200" dirty="0" err="1" smtClean="0"/>
              <a:t>rtn</a:t>
            </a:r>
            <a:r>
              <a:rPr lang="en-US" sz="1200" dirty="0" smtClean="0"/>
              <a:t> = false;</a:t>
            </a:r>
            <a:br>
              <a:rPr lang="en-US" sz="1200" dirty="0" smtClean="0"/>
            </a:br>
            <a:r>
              <a:rPr lang="en-US" sz="1200" dirty="0" smtClean="0"/>
              <a:t>    }</a:t>
            </a:r>
            <a:br>
              <a:rPr lang="en-US" sz="1200" dirty="0" smtClean="0"/>
            </a:br>
            <a:r>
              <a:rPr lang="en-US" sz="1200" dirty="0" smtClean="0"/>
              <a:t/>
            </a:r>
            <a:br>
              <a:rPr lang="en-US" sz="1200" dirty="0" smtClean="0"/>
            </a:br>
            <a:r>
              <a:rPr lang="en-US" sz="1200" dirty="0" smtClean="0"/>
              <a:t>    return </a:t>
            </a:r>
            <a:r>
              <a:rPr lang="en-US" sz="1200" dirty="0" err="1" smtClean="0"/>
              <a:t>rtn</a:t>
            </a:r>
            <a:r>
              <a:rPr lang="en-US" sz="1200" dirty="0" smtClean="0"/>
              <a:t>;</a:t>
            </a:r>
            <a:br>
              <a:rPr lang="en-US" sz="1200" dirty="0" smtClean="0"/>
            </a:br>
            <a:r>
              <a:rPr lang="en-US" sz="1200" dirty="0" smtClean="0"/>
              <a:t>  }</a:t>
            </a:r>
            <a:br>
              <a:rPr lang="en-US" sz="1200" dirty="0" smtClean="0"/>
            </a:br>
            <a:r>
              <a:rPr lang="en-US" sz="1200" dirty="0" smtClean="0"/>
              <a:t/>
            </a:r>
            <a:br>
              <a:rPr lang="en-US" sz="1200" dirty="0" smtClean="0"/>
            </a:br>
            <a:r>
              <a:rPr lang="en-US" sz="1200" dirty="0" smtClean="0"/>
              <a:t>};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60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294967295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  <p:cxnSp>
        <p:nvCxnSpPr>
          <p:cNvPr id="10" name="Elbow Connector 9"/>
          <p:cNvCxnSpPr/>
          <p:nvPr/>
        </p:nvCxnSpPr>
        <p:spPr>
          <a:xfrm rot="5400000" flipH="1" flipV="1">
            <a:off x="1028700" y="2705100"/>
            <a:ext cx="4724400" cy="1600200"/>
          </a:xfrm>
          <a:prstGeom prst="bentConnector3">
            <a:avLst>
              <a:gd name="adj1" fmla="val -884"/>
            </a:avLst>
          </a:prstGeom>
          <a:ln w="508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Manager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066800"/>
            <a:ext cx="4038600" cy="5059363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 fontScale="55000" lnSpcReduction="20000"/>
          </a:bodyPr>
          <a:lstStyle/>
          <a:p>
            <a:pPr>
              <a:buNone/>
            </a:pPr>
            <a:r>
              <a:rPr lang="en-US" dirty="0" smtClean="0"/>
              <a:t>// Initialize ROS node "</a:t>
            </a:r>
            <a:r>
              <a:rPr lang="en-US" dirty="0" err="1" smtClean="0"/>
              <a:t>sm_talker</a:t>
            </a:r>
            <a:r>
              <a:rPr lang="en-US" dirty="0" smtClean="0"/>
              <a:t>"</a:t>
            </a:r>
            <a:br>
              <a:rPr lang="en-US" dirty="0" smtClean="0"/>
            </a:br>
            <a:r>
              <a:rPr lang="en-US" dirty="0" smtClean="0"/>
              <a:t>  </a:t>
            </a:r>
            <a:r>
              <a:rPr lang="en-US" dirty="0" err="1" smtClean="0"/>
              <a:t>ros</a:t>
            </a:r>
            <a:r>
              <a:rPr lang="en-US" dirty="0" smtClean="0"/>
              <a:t>::init(</a:t>
            </a:r>
            <a:r>
              <a:rPr lang="en-US" dirty="0" err="1" smtClean="0"/>
              <a:t>argc</a:t>
            </a:r>
            <a:r>
              <a:rPr lang="en-US" dirty="0" smtClean="0"/>
              <a:t>, </a:t>
            </a:r>
            <a:r>
              <a:rPr lang="en-US" dirty="0" err="1" smtClean="0"/>
              <a:t>argv</a:t>
            </a:r>
            <a:r>
              <a:rPr lang="en-US" dirty="0" smtClean="0"/>
              <a:t>, "</a:t>
            </a:r>
            <a:r>
              <a:rPr lang="en-US" dirty="0" err="1" smtClean="0"/>
              <a:t>sm_listener</a:t>
            </a:r>
            <a:r>
              <a:rPr lang="en-US" dirty="0" smtClean="0"/>
              <a:t>");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  // Required to start timers for non-node ROS use.</a:t>
            </a:r>
            <a:br>
              <a:rPr lang="en-US" dirty="0" smtClean="0"/>
            </a:br>
            <a:r>
              <a:rPr lang="en-US" dirty="0" smtClean="0"/>
              <a:t>  </a:t>
            </a:r>
            <a:r>
              <a:rPr lang="en-US" dirty="0" err="1" smtClean="0"/>
              <a:t>ros</a:t>
            </a:r>
            <a:r>
              <a:rPr lang="en-US" dirty="0" smtClean="0"/>
              <a:t>::Time::init();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  // Little message to know she's started</a:t>
            </a:r>
            <a:br>
              <a:rPr lang="en-US" dirty="0" smtClean="0"/>
            </a:br>
            <a:r>
              <a:rPr lang="en-US" dirty="0" smtClean="0"/>
              <a:t>  ROS_INFO_STREAM("STARTING SM_MANAGER");</a:t>
            </a:r>
          </a:p>
          <a:p>
            <a:pPr>
              <a:buNone/>
            </a:pP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  </a:t>
            </a:r>
            <a:r>
              <a:rPr lang="en-US" dirty="0" err="1" smtClean="0"/>
              <a:t>TcpServer</a:t>
            </a:r>
            <a:r>
              <a:rPr lang="en-US" dirty="0" smtClean="0"/>
              <a:t> server;</a:t>
            </a:r>
            <a:br>
              <a:rPr lang="en-US" dirty="0" smtClean="0"/>
            </a:br>
            <a:r>
              <a:rPr lang="en-US" dirty="0" smtClean="0"/>
              <a:t>  </a:t>
            </a:r>
            <a:r>
              <a:rPr lang="en-US" dirty="0" err="1" smtClean="0"/>
              <a:t>server.init</a:t>
            </a:r>
            <a:r>
              <a:rPr lang="en-US" dirty="0" smtClean="0"/>
              <a:t>(TCP_PORT);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  </a:t>
            </a:r>
            <a:r>
              <a:rPr lang="en-US" dirty="0" err="1" smtClean="0"/>
              <a:t>MessageManager</a:t>
            </a:r>
            <a:r>
              <a:rPr lang="en-US" dirty="0" smtClean="0"/>
              <a:t> manager;</a:t>
            </a:r>
            <a:br>
              <a:rPr lang="en-US" dirty="0" smtClean="0"/>
            </a:br>
            <a:r>
              <a:rPr lang="en-US" dirty="0" smtClean="0"/>
              <a:t>  </a:t>
            </a:r>
            <a:r>
              <a:rPr lang="en-US" dirty="0" err="1" smtClean="0"/>
              <a:t>MyHandler</a:t>
            </a:r>
            <a:r>
              <a:rPr lang="en-US" dirty="0" smtClean="0"/>
              <a:t> handler;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  </a:t>
            </a:r>
            <a:r>
              <a:rPr lang="en-US" dirty="0" err="1" smtClean="0"/>
              <a:t>manager.init</a:t>
            </a:r>
            <a:r>
              <a:rPr lang="en-US" dirty="0" smtClean="0"/>
              <a:t>(&amp;server);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  </a:t>
            </a:r>
            <a:r>
              <a:rPr lang="en-US" dirty="0" err="1" smtClean="0"/>
              <a:t>handler.init</a:t>
            </a:r>
            <a:r>
              <a:rPr lang="en-US" dirty="0" smtClean="0"/>
              <a:t>(&amp;server);</a:t>
            </a:r>
            <a:br>
              <a:rPr lang="en-US" dirty="0" smtClean="0"/>
            </a:br>
            <a:r>
              <a:rPr lang="en-US" dirty="0" smtClean="0"/>
              <a:t>  </a:t>
            </a:r>
            <a:r>
              <a:rPr lang="en-US" dirty="0" err="1" smtClean="0"/>
              <a:t>manager.add</a:t>
            </a:r>
            <a:r>
              <a:rPr lang="en-US" dirty="0" smtClean="0"/>
              <a:t>(&amp;handler);</a:t>
            </a:r>
            <a:br>
              <a:rPr lang="en-US" dirty="0" smtClean="0"/>
            </a:br>
            <a:r>
              <a:rPr lang="en-US" dirty="0" smtClean="0"/>
              <a:t>  </a:t>
            </a:r>
            <a:r>
              <a:rPr lang="en-US" dirty="0" err="1" smtClean="0"/>
              <a:t>manager.spin</a:t>
            </a:r>
            <a:r>
              <a:rPr lang="en-US" dirty="0" smtClean="0"/>
              <a:t>();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066800"/>
            <a:ext cx="4038600" cy="5059363"/>
          </a:xfrm>
        </p:spPr>
        <p:txBody>
          <a:bodyPr>
            <a:normAutofit fontScale="55000" lnSpcReduction="20000"/>
          </a:bodyPr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61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4294967295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</p:cSld>
  <p:clrMapOvr>
    <a:masterClrMapping/>
  </p:clrMapOvr>
  <p:transition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Exercise 4.2(Part 2) - </a:t>
            </a:r>
            <a:r>
              <a:rPr lang="en-US" dirty="0" smtClean="0">
                <a:hlinkClick r:id="rId2"/>
              </a:rPr>
              <a:t>http://aeswiki.datasys.swri.edu/rositraining/hydro/Exercises/4.2</a:t>
            </a:r>
            <a:r>
              <a:rPr lang="en-US" dirty="0" smtClean="0"/>
              <a:t> 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62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294967295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</p:cSld>
  <p:clrMapOvr>
    <a:masterClrMapping/>
  </p:clrMapOvr>
  <p:transition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ROS-I - Interface Layer (Core Developers)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63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</p:cSld>
  <p:clrMapOvr>
    <a:masterClrMapping/>
  </p:clrMapOvr>
  <p:transition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 smtClean="0"/>
              <a:t>Industrial Robot Driver Specification</a:t>
            </a:r>
            <a:endParaRPr lang="en-US" sz="3600" dirty="0" smtClean="0">
              <a:solidFill>
                <a:schemeClr val="tx2"/>
              </a:solidFill>
            </a:endParaRPr>
          </a:p>
          <a:p>
            <a:r>
              <a:rPr lang="en-US" sz="3600" dirty="0" smtClean="0"/>
              <a:t>Industrial Messages </a:t>
            </a:r>
          </a:p>
          <a:p>
            <a:r>
              <a:rPr lang="en-US" sz="3600" dirty="0" smtClean="0"/>
              <a:t>Industrial Robot Clients </a:t>
            </a:r>
          </a:p>
          <a:p>
            <a:r>
              <a:rPr lang="en-US" sz="3600" dirty="0" smtClean="0"/>
              <a:t>Industrial Robot Simulator</a:t>
            </a:r>
          </a:p>
          <a:p>
            <a:r>
              <a:rPr lang="en-US" sz="3600" dirty="0" smtClean="0"/>
              <a:t>Joint Trajectory Filters</a:t>
            </a:r>
          </a:p>
          <a:p>
            <a:pPr>
              <a:buNone/>
            </a:pPr>
            <a:endParaRPr lang="en-US" sz="3600" dirty="0" smtClean="0">
              <a:solidFill>
                <a:schemeClr val="tx2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64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47396043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Understand the motivation and function of the ROS-Industrial Driver Specification</a:t>
            </a:r>
          </a:p>
          <a:p>
            <a:r>
              <a:rPr lang="en-US" dirty="0" smtClean="0"/>
              <a:t>Understand how to use of the industrial robot clients as standard nodes for talking to robot controllers</a:t>
            </a:r>
          </a:p>
          <a:p>
            <a:r>
              <a:rPr lang="en-US" dirty="0" smtClean="0"/>
              <a:t>Understand how to use the industrial robot simulator</a:t>
            </a:r>
          </a:p>
          <a:p>
            <a:r>
              <a:rPr lang="en-US" dirty="0" smtClean="0"/>
              <a:t>Awareness of the joint trajectory filter package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65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294967295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</p:cSld>
  <p:clrMapOvr>
    <a:masterClrMapping/>
  </p:clrMapOvr>
  <p:transition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Detail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66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294967295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  <p:pic>
        <p:nvPicPr>
          <p:cNvPr id="2051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1066800"/>
            <a:ext cx="6857719" cy="48064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2" name="Group 13"/>
          <p:cNvGrpSpPr/>
          <p:nvPr/>
        </p:nvGrpSpPr>
        <p:grpSpPr>
          <a:xfrm>
            <a:off x="6934200" y="1066800"/>
            <a:ext cx="2057400" cy="2211526"/>
            <a:chOff x="6934200" y="3200400"/>
            <a:chExt cx="2057400" cy="2211526"/>
          </a:xfrm>
        </p:grpSpPr>
        <p:sp>
          <p:nvSpPr>
            <p:cNvPr id="12" name="Right Brace 11"/>
            <p:cNvSpPr/>
            <p:nvPr/>
          </p:nvSpPr>
          <p:spPr>
            <a:xfrm>
              <a:off x="6934200" y="3200400"/>
              <a:ext cx="381000" cy="2133600"/>
            </a:xfrm>
            <a:prstGeom prst="rightBrace">
              <a:avLst>
                <a:gd name="adj1" fmla="val 118809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391400" y="3657600"/>
              <a:ext cx="1600200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Bridge layer between simple message and high level software</a:t>
              </a:r>
              <a:endParaRPr lang="en-US" b="1" dirty="0"/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ROS-Industrial Specification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ROS-I Wiki(follow): </a:t>
            </a:r>
            <a:r>
              <a:rPr lang="en-US" dirty="0" smtClean="0">
                <a:hlinkClick r:id="rId3"/>
              </a:rPr>
              <a:t>http://ros.org/wiki/Industrial/Industrial_Robot_Driver_Spec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67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294967295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</p:cSld>
  <p:clrMapOvr>
    <a:masterClrMapping/>
  </p:clrMapOvr>
  <p:transition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Industrial Messages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ROS-I Wiki(follow): </a:t>
            </a:r>
            <a:r>
              <a:rPr lang="en-US" dirty="0" smtClean="0">
                <a:hlinkClick r:id="rId3"/>
              </a:rPr>
              <a:t>http://ros.org/wiki/industrial_msgs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68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294967295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</p:cSld>
  <p:clrMapOvr>
    <a:masterClrMapping/>
  </p:clrMapOvr>
  <p:transition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Industrial Robot Clients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>
          <a:xfrm>
            <a:off x="457200" y="914400"/>
            <a:ext cx="3429000" cy="5715000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ROS-I Wiki: </a:t>
            </a:r>
            <a:r>
              <a:rPr lang="en-US" dirty="0" smtClean="0">
                <a:hlinkClick r:id="rId3"/>
              </a:rPr>
              <a:t>http://ros.org/wiki/industrial_robot_client</a:t>
            </a:r>
            <a:endParaRPr lang="en-US" dirty="0" smtClean="0"/>
          </a:p>
          <a:p>
            <a:r>
              <a:rPr lang="en-US" dirty="0" smtClean="0"/>
              <a:t>3 Types of nodes</a:t>
            </a:r>
          </a:p>
          <a:p>
            <a:pPr lvl="1"/>
            <a:r>
              <a:rPr lang="en-US" dirty="0" smtClean="0"/>
              <a:t>Motion (command joint motion)</a:t>
            </a:r>
          </a:p>
          <a:p>
            <a:pPr lvl="2"/>
            <a:r>
              <a:rPr lang="en-US" dirty="0" smtClean="0"/>
              <a:t>Streaming &amp; download</a:t>
            </a:r>
          </a:p>
          <a:p>
            <a:pPr lvl="1"/>
            <a:r>
              <a:rPr lang="en-US" dirty="0" smtClean="0"/>
              <a:t>State (joint positions and status)</a:t>
            </a:r>
          </a:p>
          <a:p>
            <a:pPr lvl="1"/>
            <a:r>
              <a:rPr lang="en-US" dirty="0" smtClean="0"/>
              <a:t>Joint Trajectory Action (Follow joint trajectory action server)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69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294967295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  <p:grpSp>
        <p:nvGrpSpPr>
          <p:cNvPr id="2" name="Group 24"/>
          <p:cNvGrpSpPr/>
          <p:nvPr/>
        </p:nvGrpSpPr>
        <p:grpSpPr>
          <a:xfrm>
            <a:off x="5410200" y="2362200"/>
            <a:ext cx="914400" cy="1905000"/>
            <a:chOff x="5943600" y="1752600"/>
            <a:chExt cx="914400" cy="1905000"/>
          </a:xfrm>
        </p:grpSpPr>
        <p:cxnSp>
          <p:nvCxnSpPr>
            <p:cNvPr id="13" name="Straight Arrow Connector 12"/>
            <p:cNvCxnSpPr/>
            <p:nvPr/>
          </p:nvCxnSpPr>
          <p:spPr>
            <a:xfrm flipH="1">
              <a:off x="6248400" y="2362200"/>
              <a:ext cx="152400" cy="129540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5943600" y="1752600"/>
              <a:ext cx="9144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Motion</a:t>
              </a:r>
            </a:p>
            <a:p>
              <a:r>
                <a:rPr lang="en-US" dirty="0" smtClean="0"/>
                <a:t>Node</a:t>
              </a:r>
              <a:endParaRPr lang="en-US" dirty="0"/>
            </a:p>
          </p:txBody>
        </p:sp>
      </p:grpSp>
      <p:grpSp>
        <p:nvGrpSpPr>
          <p:cNvPr id="3" name="Group 26"/>
          <p:cNvGrpSpPr/>
          <p:nvPr/>
        </p:nvGrpSpPr>
        <p:grpSpPr>
          <a:xfrm>
            <a:off x="6324600" y="2133600"/>
            <a:ext cx="914400" cy="2133600"/>
            <a:chOff x="7848600" y="1828800"/>
            <a:chExt cx="914400" cy="2133600"/>
          </a:xfrm>
        </p:grpSpPr>
        <p:cxnSp>
          <p:nvCxnSpPr>
            <p:cNvPr id="17" name="Straight Arrow Connector 16"/>
            <p:cNvCxnSpPr/>
            <p:nvPr/>
          </p:nvCxnSpPr>
          <p:spPr>
            <a:xfrm>
              <a:off x="8305800" y="2438400"/>
              <a:ext cx="457200" cy="152400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7848600" y="1828800"/>
              <a:ext cx="9144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State</a:t>
              </a:r>
            </a:p>
            <a:p>
              <a:r>
                <a:rPr lang="en-US" dirty="0" smtClean="0"/>
                <a:t>Node</a:t>
              </a:r>
              <a:endParaRPr lang="en-US" dirty="0"/>
            </a:p>
          </p:txBody>
        </p:sp>
      </p:grpSp>
      <p:grpSp>
        <p:nvGrpSpPr>
          <p:cNvPr id="9" name="Group 25"/>
          <p:cNvGrpSpPr/>
          <p:nvPr/>
        </p:nvGrpSpPr>
        <p:grpSpPr>
          <a:xfrm>
            <a:off x="7239000" y="1676400"/>
            <a:ext cx="914400" cy="1600200"/>
            <a:chOff x="7010400" y="1295400"/>
            <a:chExt cx="914400" cy="1600200"/>
          </a:xfrm>
        </p:grpSpPr>
        <p:cxnSp>
          <p:nvCxnSpPr>
            <p:cNvPr id="20" name="Straight Arrow Connector 19"/>
            <p:cNvCxnSpPr/>
            <p:nvPr/>
          </p:nvCxnSpPr>
          <p:spPr>
            <a:xfrm flipH="1">
              <a:off x="7391400" y="1905000"/>
              <a:ext cx="76200" cy="99060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7010400" y="1295400"/>
              <a:ext cx="9144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Action</a:t>
              </a:r>
            </a:p>
            <a:p>
              <a:r>
                <a:rPr lang="en-US" dirty="0" smtClean="0"/>
                <a:t>Node</a:t>
              </a:r>
              <a:endParaRPr lang="en-US" dirty="0"/>
            </a:p>
          </p:txBody>
        </p:sp>
      </p:grpSp>
      <p:pic>
        <p:nvPicPr>
          <p:cNvPr id="24" name="Picture 3"/>
          <p:cNvPicPr>
            <a:picLocks noGrp="1" noChangeAspect="1" noChangeArrowheads="1"/>
          </p:cNvPicPr>
          <p:nvPr>
            <p:ph sz="half" idx="2"/>
          </p:nvPr>
        </p:nvPicPr>
        <p:blipFill>
          <a:blip r:embed="rId4" cstate="print"/>
          <a:srcRect t="-335" b="49187"/>
          <a:stretch>
            <a:fillRect/>
          </a:stretch>
        </p:blipFill>
        <p:spPr bwMode="auto">
          <a:xfrm>
            <a:off x="3765884" y="2895600"/>
            <a:ext cx="5101390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 Robot Support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234073"/>
            <a:ext cx="8229600" cy="2271127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7DA9DF"/>
                </a:solidFill>
              </a:rPr>
              <a:t>Easily add support for new robot </a:t>
            </a:r>
            <a:r>
              <a:rPr lang="en-US" b="1" i="1" dirty="0" smtClean="0">
                <a:solidFill>
                  <a:srgbClr val="7DA9DF"/>
                </a:solidFill>
              </a:rPr>
              <a:t>models</a:t>
            </a:r>
          </a:p>
          <a:p>
            <a:pPr>
              <a:spcBef>
                <a:spcPts val="1200"/>
              </a:spcBef>
            </a:pPr>
            <a:r>
              <a:rPr lang="en-US" dirty="0" smtClean="0"/>
              <a:t>Framework for new robot </a:t>
            </a:r>
            <a:r>
              <a:rPr lang="en-US" b="1" i="1" dirty="0" smtClean="0">
                <a:solidFill>
                  <a:srgbClr val="FFC000"/>
                </a:solidFill>
              </a:rPr>
              <a:t>controllers</a:t>
            </a:r>
          </a:p>
          <a:p>
            <a:pPr lvl="1"/>
            <a:r>
              <a:rPr lang="en-US" sz="2400" dirty="0" smtClean="0"/>
              <a:t>robot-side driver/server</a:t>
            </a:r>
          </a:p>
          <a:p>
            <a:pPr lvl="1"/>
            <a:r>
              <a:rPr lang="en-US" sz="2400" dirty="0" smtClean="0"/>
              <a:t>ROS client modifications (if needed)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Managed by: Southwest Research Institute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7</a:t>
            </a:fld>
            <a:endParaRPr lang="en-US" dirty="0"/>
          </a:p>
        </p:txBody>
      </p:sp>
      <p:grpSp>
        <p:nvGrpSpPr>
          <p:cNvPr id="19" name="Group 18"/>
          <p:cNvGrpSpPr/>
          <p:nvPr/>
        </p:nvGrpSpPr>
        <p:grpSpPr>
          <a:xfrm>
            <a:off x="6019800" y="3810000"/>
            <a:ext cx="2286000" cy="1905000"/>
            <a:chOff x="914400" y="3810000"/>
            <a:chExt cx="2286000" cy="1905000"/>
          </a:xfrm>
        </p:grpSpPr>
        <p:sp>
          <p:nvSpPr>
            <p:cNvPr id="13" name="TextBox 12"/>
            <p:cNvSpPr txBox="1"/>
            <p:nvPr/>
          </p:nvSpPr>
          <p:spPr>
            <a:xfrm>
              <a:off x="914400" y="3810000"/>
              <a:ext cx="2286000" cy="1905000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wrap="square" rtlCol="0" anchor="b" anchorCtr="0">
              <a:noAutofit/>
            </a:bodyPr>
            <a:lstStyle/>
            <a:p>
              <a:endParaRPr lang="en-US" dirty="0" smtClean="0">
                <a:solidFill>
                  <a:schemeClr val="tx1"/>
                </a:solidFill>
              </a:endParaRPr>
            </a:p>
            <a:p>
              <a:endParaRPr lang="en-US" dirty="0" smtClean="0">
                <a:solidFill>
                  <a:schemeClr val="tx1"/>
                </a:solidFill>
              </a:endParaRPr>
            </a:p>
            <a:p>
              <a:pPr marL="236538" lvl="1">
                <a:buFont typeface="Arial" pitchFamily="34" charset="0"/>
                <a:buChar char="•"/>
              </a:pPr>
              <a:r>
                <a:rPr lang="en-US" sz="1600" i="1" dirty="0" smtClean="0">
                  <a:solidFill>
                    <a:schemeClr val="tx1"/>
                  </a:solidFill>
                </a:rPr>
                <a:t> application code</a:t>
              </a:r>
            </a:p>
            <a:p>
              <a:pPr marL="236538" lvl="1">
                <a:buFont typeface="Arial" pitchFamily="34" charset="0"/>
                <a:buChar char="•"/>
              </a:pPr>
              <a:r>
                <a:rPr lang="en-US" sz="1600" i="1" dirty="0" smtClean="0">
                  <a:solidFill>
                    <a:schemeClr val="tx1"/>
                  </a:solidFill>
                </a:rPr>
                <a:t> algorithms</a:t>
              </a:r>
            </a:p>
            <a:p>
              <a:pPr marL="236538" lvl="1">
                <a:buFont typeface="Arial" pitchFamily="34" charset="0"/>
                <a:buChar char="•"/>
              </a:pPr>
              <a:r>
                <a:rPr lang="en-US" sz="1600" i="1" dirty="0" smtClean="0">
                  <a:solidFill>
                    <a:schemeClr val="tx1"/>
                  </a:solidFill>
                </a:rPr>
                <a:t> user-interface</a:t>
              </a:r>
              <a:endParaRPr lang="en-US" sz="1600" i="1" dirty="0">
                <a:solidFill>
                  <a:schemeClr val="tx1"/>
                </a:solidFill>
              </a:endParaRPr>
            </a:p>
          </p:txBody>
        </p:sp>
        <p:pic>
          <p:nvPicPr>
            <p:cNvPr id="22531" name="Picture 3" descr="http://www.humarobotics.com/assets/images/trainings/ros.jpg"/>
            <p:cNvPicPr>
              <a:picLocks noChangeAspect="1" noChangeArrowheads="1"/>
            </p:cNvPicPr>
            <p:nvPr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219200" y="4114800"/>
              <a:ext cx="1666875" cy="533400"/>
            </a:xfrm>
            <a:prstGeom prst="rect">
              <a:avLst/>
            </a:prstGeom>
            <a:noFill/>
          </p:spPr>
        </p:pic>
      </p:grpSp>
      <p:grpSp>
        <p:nvGrpSpPr>
          <p:cNvPr id="20" name="Group 19"/>
          <p:cNvGrpSpPr/>
          <p:nvPr/>
        </p:nvGrpSpPr>
        <p:grpSpPr>
          <a:xfrm>
            <a:off x="3505200" y="3810000"/>
            <a:ext cx="2286000" cy="1905000"/>
            <a:chOff x="3505200" y="3810000"/>
            <a:chExt cx="2286000" cy="1905000"/>
          </a:xfrm>
        </p:grpSpPr>
        <p:sp>
          <p:nvSpPr>
            <p:cNvPr id="14" name="TextBox 13"/>
            <p:cNvSpPr txBox="1"/>
            <p:nvPr/>
          </p:nvSpPr>
          <p:spPr>
            <a:xfrm>
              <a:off x="3505200" y="3810000"/>
              <a:ext cx="2286000" cy="1905000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wrap="square" rtlCol="0" anchor="b" anchorCtr="0">
              <a:noAutofit/>
            </a:bodyPr>
            <a:lstStyle/>
            <a:p>
              <a:endParaRPr lang="en-US" dirty="0" smtClean="0">
                <a:solidFill>
                  <a:schemeClr val="tx1"/>
                </a:solidFill>
              </a:endParaRPr>
            </a:p>
            <a:p>
              <a:pPr marL="236538" lvl="1">
                <a:buFont typeface="Arial" pitchFamily="34" charset="0"/>
                <a:buChar char="•"/>
              </a:pPr>
              <a:r>
                <a:rPr lang="en-US" sz="1600" i="1" dirty="0" smtClean="0">
                  <a:solidFill>
                    <a:schemeClr val="tx1"/>
                  </a:solidFill>
                </a:rPr>
                <a:t> communications</a:t>
              </a:r>
            </a:p>
            <a:p>
              <a:pPr marL="236538" lvl="1">
                <a:buFont typeface="Arial" pitchFamily="34" charset="0"/>
                <a:buChar char="•"/>
              </a:pPr>
              <a:r>
                <a:rPr lang="en-US" sz="1600" i="1" dirty="0" smtClean="0">
                  <a:solidFill>
                    <a:schemeClr val="tx1"/>
                  </a:solidFill>
                </a:rPr>
                <a:t> control</a:t>
              </a:r>
            </a:p>
            <a:p>
              <a:pPr marL="236538" lvl="1">
                <a:buFont typeface="Arial" pitchFamily="34" charset="0"/>
                <a:buChar char="•"/>
              </a:pPr>
              <a:r>
                <a:rPr lang="en-US" sz="1600" i="1" dirty="0" smtClean="0">
                  <a:solidFill>
                    <a:schemeClr val="tx1"/>
                  </a:solidFill>
                </a:rPr>
                <a:t> feedback</a:t>
              </a:r>
              <a:endParaRPr lang="en-US" sz="1600" i="1" dirty="0">
                <a:solidFill>
                  <a:schemeClr val="tx1"/>
                </a:solidFill>
              </a:endParaRPr>
            </a:p>
          </p:txBody>
        </p:sp>
        <p:pic>
          <p:nvPicPr>
            <p:cNvPr id="22533" name="Picture 5" descr="https://twimg0-a.akamaihd.net/profile_images/2185185497/ROS_industrial_Logo_Square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657600" y="3886200"/>
              <a:ext cx="1752600" cy="897331"/>
            </a:xfrm>
            <a:prstGeom prst="rect">
              <a:avLst/>
            </a:prstGeom>
            <a:noFill/>
          </p:spPr>
        </p:pic>
      </p:grpSp>
      <p:grpSp>
        <p:nvGrpSpPr>
          <p:cNvPr id="21" name="Group 20"/>
          <p:cNvGrpSpPr/>
          <p:nvPr/>
        </p:nvGrpSpPr>
        <p:grpSpPr>
          <a:xfrm>
            <a:off x="838200" y="3505200"/>
            <a:ext cx="2362200" cy="2209800"/>
            <a:chOff x="6096000" y="3505200"/>
            <a:chExt cx="2362200" cy="2209800"/>
          </a:xfrm>
        </p:grpSpPr>
        <p:pic>
          <p:nvPicPr>
            <p:cNvPr id="15" name="Picture 63" descr="roomba"/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prstClr val="black"/>
                <a:schemeClr val="tx2">
                  <a:tint val="45000"/>
                  <a:satMod val="400000"/>
                </a:schemeClr>
              </a:duotone>
            </a:blip>
            <a:srcRect/>
            <a:stretch>
              <a:fillRect/>
            </a:stretch>
          </p:blipFill>
          <p:spPr bwMode="auto">
            <a:xfrm>
              <a:off x="6553200" y="3505200"/>
              <a:ext cx="1905000" cy="18585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6" name="TextBox 15"/>
            <p:cNvSpPr txBox="1"/>
            <p:nvPr/>
          </p:nvSpPr>
          <p:spPr>
            <a:xfrm>
              <a:off x="6096000" y="4800600"/>
              <a:ext cx="2362200" cy="914400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wrap="square" rtlCol="0" anchor="b" anchorCtr="0">
              <a:noAutofit/>
            </a:bodyPr>
            <a:lstStyle/>
            <a:p>
              <a:endParaRPr lang="en-US" dirty="0" smtClean="0">
                <a:solidFill>
                  <a:schemeClr val="tx1"/>
                </a:solidFill>
              </a:endParaRPr>
            </a:p>
            <a:p>
              <a:pPr marL="4763" lvl="1"/>
              <a:r>
                <a:rPr lang="en-US" b="1" dirty="0" smtClean="0">
                  <a:solidFill>
                    <a:schemeClr val="tx1"/>
                  </a:solidFill>
                </a:rPr>
                <a:t>Robot Driver / Server</a:t>
              </a:r>
              <a:r>
                <a:rPr lang="en-US" sz="1600" i="1" dirty="0" smtClean="0">
                  <a:solidFill>
                    <a:schemeClr val="tx1"/>
                  </a:solidFill>
                </a:rPr>
                <a:t> </a:t>
              </a:r>
            </a:p>
            <a:p>
              <a:pPr marL="236538" lvl="1">
                <a:buFont typeface="Arial" pitchFamily="34" charset="0"/>
                <a:buChar char="•"/>
              </a:pPr>
              <a:r>
                <a:rPr lang="en-US" sz="1600" i="1" dirty="0" smtClean="0">
                  <a:solidFill>
                    <a:schemeClr val="tx1"/>
                  </a:solidFill>
                </a:rPr>
                <a:t>motion commands</a:t>
              </a:r>
            </a:p>
            <a:p>
              <a:pPr marL="236538" lvl="1">
                <a:buFont typeface="Arial" pitchFamily="34" charset="0"/>
                <a:buChar char="•"/>
              </a:pPr>
              <a:r>
                <a:rPr lang="en-US" sz="1600" i="1" dirty="0" smtClean="0">
                  <a:solidFill>
                    <a:schemeClr val="tx1"/>
                  </a:solidFill>
                </a:rPr>
                <a:t> status monitoring</a:t>
              </a:r>
              <a:endParaRPr lang="en-US" sz="1600" i="1" dirty="0">
                <a:solidFill>
                  <a:schemeClr val="tx1"/>
                </a:solidFill>
              </a:endParaRPr>
            </a:p>
          </p:txBody>
        </p:sp>
      </p:grpSp>
      <p:sp>
        <p:nvSpPr>
          <p:cNvPr id="17" name="Left-Right Arrow 16"/>
          <p:cNvSpPr/>
          <p:nvPr/>
        </p:nvSpPr>
        <p:spPr>
          <a:xfrm>
            <a:off x="2895600" y="5181600"/>
            <a:ext cx="838200" cy="38100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Left-Right Arrow 17"/>
          <p:cNvSpPr/>
          <p:nvPr/>
        </p:nvSpPr>
        <p:spPr>
          <a:xfrm>
            <a:off x="5486400" y="5181600"/>
            <a:ext cx="838200" cy="38100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Industrial Robot Simulator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14400"/>
            <a:ext cx="3276600" cy="521176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Different from </a:t>
            </a:r>
            <a:r>
              <a:rPr lang="en-US" dirty="0" err="1" smtClean="0"/>
              <a:t>MoveIt</a:t>
            </a:r>
            <a:r>
              <a:rPr lang="en-US" dirty="0" smtClean="0"/>
              <a:t> Simulator</a:t>
            </a:r>
          </a:p>
          <a:p>
            <a:r>
              <a:rPr lang="en-US" dirty="0" smtClean="0"/>
              <a:t>ROS-I Wiki: </a:t>
            </a:r>
            <a:r>
              <a:rPr lang="en-US" dirty="0" smtClean="0">
                <a:hlinkClick r:id="rId2"/>
              </a:rPr>
              <a:t>http://ros.org/wiki/industrial_robot_simulator</a:t>
            </a:r>
            <a:endParaRPr lang="en-US" dirty="0" smtClean="0"/>
          </a:p>
          <a:p>
            <a:r>
              <a:rPr lang="en-US" dirty="0" smtClean="0"/>
              <a:t>Simulates both robot motion and state nodes (i.e. adheres to spec)</a:t>
            </a:r>
          </a:p>
          <a:p>
            <a:r>
              <a:rPr lang="en-US" dirty="0" smtClean="0"/>
              <a:t>Allows quick development without hardware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70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4294967295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  <p:pic>
        <p:nvPicPr>
          <p:cNvPr id="10" name="Picture 3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print"/>
          <a:srcRect t="-335" b="49187"/>
          <a:stretch>
            <a:fillRect/>
          </a:stretch>
        </p:blipFill>
        <p:spPr bwMode="auto">
          <a:xfrm>
            <a:off x="3783962" y="2819400"/>
            <a:ext cx="5101414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4" name="Group 10"/>
          <p:cNvGrpSpPr/>
          <p:nvPr/>
        </p:nvGrpSpPr>
        <p:grpSpPr>
          <a:xfrm>
            <a:off x="6324600" y="1600200"/>
            <a:ext cx="1143000" cy="1600200"/>
            <a:chOff x="6248400" y="1295400"/>
            <a:chExt cx="1143000" cy="1600200"/>
          </a:xfrm>
        </p:grpSpPr>
        <p:cxnSp>
          <p:nvCxnSpPr>
            <p:cNvPr id="12" name="Straight Arrow Connector 11"/>
            <p:cNvCxnSpPr>
              <a:stCxn id="13" idx="2"/>
            </p:cNvCxnSpPr>
            <p:nvPr/>
          </p:nvCxnSpPr>
          <p:spPr>
            <a:xfrm>
              <a:off x="6705600" y="1941731"/>
              <a:ext cx="685800" cy="953869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6248400" y="1295400"/>
              <a:ext cx="9144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Action</a:t>
              </a:r>
            </a:p>
            <a:p>
              <a:r>
                <a:rPr lang="en-US" dirty="0" smtClean="0"/>
                <a:t>Node</a:t>
              </a:r>
              <a:endParaRPr lang="en-US" dirty="0"/>
            </a:p>
          </p:txBody>
        </p:sp>
      </p:grpSp>
      <p:grpSp>
        <p:nvGrpSpPr>
          <p:cNvPr id="8" name="Group 14"/>
          <p:cNvGrpSpPr/>
          <p:nvPr/>
        </p:nvGrpSpPr>
        <p:grpSpPr>
          <a:xfrm>
            <a:off x="8001000" y="2057400"/>
            <a:ext cx="914400" cy="1981200"/>
            <a:chOff x="6248400" y="1295400"/>
            <a:chExt cx="914400" cy="1981200"/>
          </a:xfrm>
        </p:grpSpPr>
        <p:cxnSp>
          <p:nvCxnSpPr>
            <p:cNvPr id="16" name="Straight Arrow Connector 15"/>
            <p:cNvCxnSpPr>
              <a:stCxn id="17" idx="2"/>
            </p:cNvCxnSpPr>
            <p:nvPr/>
          </p:nvCxnSpPr>
          <p:spPr>
            <a:xfrm>
              <a:off x="6705600" y="1941731"/>
              <a:ext cx="0" cy="1334869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6248400" y="1295400"/>
              <a:ext cx="9144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/>
                <a:t>Sim</a:t>
              </a:r>
              <a:endParaRPr lang="en-US" dirty="0" smtClean="0"/>
            </a:p>
            <a:p>
              <a:r>
                <a:rPr lang="en-US" dirty="0" smtClean="0"/>
                <a:t>Node</a:t>
              </a:r>
              <a:endParaRPr lang="en-US" dirty="0"/>
            </a:p>
          </p:txBody>
        </p:sp>
      </p:grpSp>
    </p:spTree>
  </p:cSld>
  <p:clrMapOvr>
    <a:masterClrMapping/>
  </p:clrMapOvr>
  <p:transition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Joint Trajectory Filters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457200" y="1234073"/>
            <a:ext cx="8458200" cy="4525963"/>
          </a:xfrm>
        </p:spPr>
        <p:txBody>
          <a:bodyPr/>
          <a:lstStyle/>
          <a:p>
            <a:r>
              <a:rPr lang="en-US" dirty="0" smtClean="0"/>
              <a:t>Experimental (Post Groovy)</a:t>
            </a:r>
          </a:p>
          <a:p>
            <a:r>
              <a:rPr lang="en-US" dirty="0" smtClean="0"/>
              <a:t>Every </a:t>
            </a:r>
            <a:r>
              <a:rPr lang="en-US" dirty="0" err="1" smtClean="0"/>
              <a:t>moveit</a:t>
            </a:r>
            <a:r>
              <a:rPr lang="en-US" dirty="0" smtClean="0"/>
              <a:t>/arm navigation package has a </a:t>
            </a:r>
            <a:r>
              <a:rPr lang="en-US" dirty="0" err="1" smtClean="0"/>
              <a:t>joint_limits.yaml</a:t>
            </a:r>
            <a:r>
              <a:rPr lang="en-US" dirty="0" smtClean="0"/>
              <a:t>.  See: </a:t>
            </a:r>
            <a:r>
              <a:rPr lang="en-US" dirty="0" smtClean="0">
                <a:hlinkClick r:id="rId2"/>
              </a:rPr>
              <a:t>http://ros.org/wiki/trajectory_filters</a:t>
            </a:r>
            <a:endParaRPr lang="en-US" dirty="0" smtClean="0"/>
          </a:p>
          <a:p>
            <a:r>
              <a:rPr lang="en-US" dirty="0" smtClean="0"/>
              <a:t>ROS-I Wiki (follow): </a:t>
            </a:r>
            <a:r>
              <a:rPr lang="en-US" dirty="0" smtClean="0">
                <a:hlinkClick r:id="rId3"/>
              </a:rPr>
              <a:t>http://ros.org/wiki/industrial_trajectory_filters</a:t>
            </a:r>
            <a:endParaRPr lang="en-US" dirty="0" smtClean="0"/>
          </a:p>
          <a:p>
            <a:r>
              <a:rPr lang="en-US" b="1" dirty="0" smtClean="0"/>
              <a:t>Very </a:t>
            </a:r>
            <a:r>
              <a:rPr lang="en-US" dirty="0" smtClean="0"/>
              <a:t>useful for smoothing out and improving joint motion.</a:t>
            </a:r>
            <a:endParaRPr lang="en-US" b="1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71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4294967295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</p:cSld>
  <p:clrMapOvr>
    <a:masterClrMapping/>
  </p:clrMapOvr>
  <p:transition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 to Using ROS-I (app Developers)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72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 smtClean="0"/>
              <a:t>Top Level Architecture</a:t>
            </a:r>
          </a:p>
          <a:p>
            <a:r>
              <a:rPr lang="en-US" sz="3600" dirty="0" smtClean="0"/>
              <a:t>Application Layer</a:t>
            </a:r>
          </a:p>
          <a:p>
            <a:r>
              <a:rPr lang="en-US" sz="3600" dirty="0" smtClean="0"/>
              <a:t>GUI Layer</a:t>
            </a:r>
          </a:p>
          <a:p>
            <a:r>
              <a:rPr lang="en-US" sz="3600" dirty="0" smtClean="0"/>
              <a:t>Common Application Tasks</a:t>
            </a:r>
          </a:p>
          <a:p>
            <a:endParaRPr lang="en-US" sz="3600" dirty="0" smtClean="0"/>
          </a:p>
          <a:p>
            <a:endParaRPr lang="en-US" sz="3600" dirty="0" smtClean="0"/>
          </a:p>
          <a:p>
            <a:endParaRPr lang="en-US" sz="3600" dirty="0" smtClean="0">
              <a:solidFill>
                <a:schemeClr val="tx2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73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47396043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Understand the various ways to create application level programs</a:t>
            </a:r>
          </a:p>
          <a:p>
            <a:r>
              <a:rPr lang="en-US" dirty="0" smtClean="0"/>
              <a:t>Understand the interface layer(s)</a:t>
            </a:r>
          </a:p>
          <a:p>
            <a:r>
              <a:rPr lang="en-US" dirty="0" smtClean="0"/>
              <a:t>Understand the possibilities</a:t>
            </a:r>
          </a:p>
          <a:p>
            <a:r>
              <a:rPr lang="en-US" dirty="0" smtClean="0"/>
              <a:t>Steps to build up to an application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74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294967295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 Level Architecture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75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294967295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7322" y="900113"/>
            <a:ext cx="7618230" cy="5424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 Layer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>
          <a:xfrm>
            <a:off x="457200" y="1066800"/>
            <a:ext cx="4038600" cy="5059363"/>
          </a:xfrm>
        </p:spPr>
        <p:txBody>
          <a:bodyPr>
            <a:normAutofit/>
          </a:bodyPr>
          <a:lstStyle/>
          <a:p>
            <a:r>
              <a:rPr lang="en-US" dirty="0" smtClean="0"/>
              <a:t>ROS Layer</a:t>
            </a:r>
          </a:p>
          <a:p>
            <a:pPr lvl="1"/>
            <a:r>
              <a:rPr lang="en-US" dirty="0" smtClean="0"/>
              <a:t>Anything you can imagine</a:t>
            </a:r>
          </a:p>
          <a:p>
            <a:r>
              <a:rPr lang="en-US" dirty="0" err="1" smtClean="0"/>
              <a:t>MoveIt</a:t>
            </a:r>
            <a:r>
              <a:rPr lang="en-US" dirty="0" smtClean="0"/>
              <a:t> Layer</a:t>
            </a:r>
          </a:p>
          <a:p>
            <a:pPr lvl="1"/>
            <a:r>
              <a:rPr lang="en-US" dirty="0" smtClean="0"/>
              <a:t>Planning</a:t>
            </a:r>
          </a:p>
          <a:p>
            <a:pPr lvl="1"/>
            <a:r>
              <a:rPr lang="en-US" dirty="0" smtClean="0"/>
              <a:t>Kinematics</a:t>
            </a:r>
          </a:p>
          <a:p>
            <a:pPr lvl="1"/>
            <a:r>
              <a:rPr lang="en-US" dirty="0" smtClean="0"/>
              <a:t>Pick &amp; Place</a:t>
            </a:r>
          </a:p>
          <a:p>
            <a:pPr lvl="1"/>
            <a:r>
              <a:rPr lang="en-US" dirty="0" smtClean="0"/>
              <a:t>Workspace evaluation</a:t>
            </a:r>
          </a:p>
          <a:p>
            <a:r>
              <a:rPr lang="en-US" dirty="0" smtClean="0"/>
              <a:t>ROS-I Layer (Future)</a:t>
            </a:r>
          </a:p>
          <a:p>
            <a:pPr lvl="1"/>
            <a:r>
              <a:rPr lang="en-US" dirty="0" smtClean="0"/>
              <a:t>Process based planner</a:t>
            </a:r>
          </a:p>
          <a:p>
            <a:pPr lvl="1"/>
            <a:r>
              <a:rPr lang="en-US" dirty="0" smtClean="0"/>
              <a:t>Industrial state machines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76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294967295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  <p:pic>
        <p:nvPicPr>
          <p:cNvPr id="10" name="Picture 5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/>
          <a:srcRect r="24528" b="57172"/>
          <a:stretch>
            <a:fillRect/>
          </a:stretch>
        </p:blipFill>
        <p:spPr bwMode="auto">
          <a:xfrm>
            <a:off x="4648199" y="1905000"/>
            <a:ext cx="4351455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GUI Layer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>
          <a:xfrm>
            <a:off x="457200" y="990600"/>
            <a:ext cx="4038600" cy="5135563"/>
          </a:xfrm>
        </p:spPr>
        <p:txBody>
          <a:bodyPr>
            <a:normAutofit/>
          </a:bodyPr>
          <a:lstStyle/>
          <a:p>
            <a:r>
              <a:rPr lang="en-US" dirty="0" smtClean="0"/>
              <a:t>ROS GUI</a:t>
            </a:r>
          </a:p>
          <a:p>
            <a:pPr lvl="1"/>
            <a:r>
              <a:rPr lang="en-US" dirty="0" smtClean="0"/>
              <a:t>Qt based GUI</a:t>
            </a:r>
          </a:p>
          <a:p>
            <a:pPr lvl="2"/>
            <a:r>
              <a:rPr lang="en-US" dirty="0" smtClean="0"/>
              <a:t>Powerful</a:t>
            </a:r>
          </a:p>
          <a:p>
            <a:pPr lvl="2"/>
            <a:r>
              <a:rPr lang="en-US" dirty="0" smtClean="0"/>
              <a:t>Widget based</a:t>
            </a:r>
          </a:p>
          <a:p>
            <a:pPr lvl="2"/>
            <a:r>
              <a:rPr lang="en-US" dirty="0" smtClean="0"/>
              <a:t>Cross platform (although ROS isn’t)</a:t>
            </a:r>
          </a:p>
          <a:p>
            <a:r>
              <a:rPr lang="en-US" dirty="0" smtClean="0"/>
              <a:t>ROS-I GUI (Future)</a:t>
            </a:r>
          </a:p>
          <a:p>
            <a:pPr lvl="1"/>
            <a:r>
              <a:rPr lang="en-US" dirty="0" smtClean="0"/>
              <a:t>Generic pendant</a:t>
            </a:r>
          </a:p>
          <a:p>
            <a:pPr lvl="1"/>
            <a:r>
              <a:rPr lang="en-US" dirty="0" smtClean="0"/>
              <a:t>Standard industrial UI</a:t>
            </a:r>
          </a:p>
          <a:p>
            <a:pPr lvl="1"/>
            <a:r>
              <a:rPr lang="en-US" dirty="0" smtClean="0"/>
              <a:t>Industrial Widgets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77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294967295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  <p:pic>
        <p:nvPicPr>
          <p:cNvPr id="10" name="Picture 5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/>
          <a:srcRect r="24528" b="57172"/>
          <a:stretch>
            <a:fillRect/>
          </a:stretch>
        </p:blipFill>
        <p:spPr bwMode="auto">
          <a:xfrm>
            <a:off x="4572000" y="1066800"/>
            <a:ext cx="4351455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2" name="Picture 2" descr="industrial_main_image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24400" y="2895600"/>
            <a:ext cx="4114800" cy="3291841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Applications Building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Create </a:t>
            </a:r>
            <a:r>
              <a:rPr lang="en-US" dirty="0" err="1" smtClean="0"/>
              <a:t>MoveIt</a:t>
            </a:r>
            <a:r>
              <a:rPr lang="en-US" dirty="0" smtClean="0"/>
              <a:t> configuration for your application</a:t>
            </a:r>
          </a:p>
          <a:p>
            <a:r>
              <a:rPr lang="en-US" dirty="0" smtClean="0"/>
              <a:t>Verify configuration with physical robot cell (exercise 4.3)</a:t>
            </a:r>
          </a:p>
          <a:p>
            <a:r>
              <a:rPr lang="en-US" dirty="0" smtClean="0"/>
              <a:t>Tweak motion to meet your needs (exercise 4.4)</a:t>
            </a:r>
          </a:p>
          <a:p>
            <a:r>
              <a:rPr lang="en-US" dirty="0" smtClean="0"/>
              <a:t>Build your application code (application specific)</a:t>
            </a:r>
          </a:p>
          <a:p>
            <a:r>
              <a:rPr lang="en-US" dirty="0" smtClean="0"/>
              <a:t>Build GUI interface (application specific)</a:t>
            </a:r>
          </a:p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78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4294967295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Tending Application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>
          <a:xfrm>
            <a:off x="457200" y="838200"/>
            <a:ext cx="3505200" cy="556260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Robot, CNC, &amp; Caging</a:t>
            </a:r>
          </a:p>
          <a:p>
            <a:r>
              <a:rPr lang="en-US" dirty="0" smtClean="0"/>
              <a:t>Verify robot and physical layout</a:t>
            </a:r>
          </a:p>
          <a:p>
            <a:r>
              <a:rPr lang="en-US" dirty="0" smtClean="0"/>
              <a:t>Fast motion for large moves, fine motion for interfacing with external equipment</a:t>
            </a:r>
          </a:p>
          <a:p>
            <a:r>
              <a:rPr lang="en-US" dirty="0" smtClean="0"/>
              <a:t>Create industry standard state machine (start, stop, fault reset interface)</a:t>
            </a:r>
          </a:p>
          <a:p>
            <a:r>
              <a:rPr lang="en-US" dirty="0" smtClean="0"/>
              <a:t>Create GUI that has buttons for changing modes, error logs, visualization.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79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294967295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/>
          <a:p>
            <a:r>
              <a:rPr lang="en-US" sz="1200" dirty="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  <p:pic>
        <p:nvPicPr>
          <p:cNvPr id="10" name="Picture 2" descr="industrial_main_image.jpg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038600" y="1600200"/>
            <a:ext cx="4943276" cy="3954621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Imaging / Perception Sensors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1234073"/>
            <a:ext cx="4419600" cy="5014327"/>
          </a:xfrm>
        </p:spPr>
        <p:txBody>
          <a:bodyPr>
            <a:normAutofit/>
          </a:bodyPr>
          <a:lstStyle/>
          <a:p>
            <a:r>
              <a:rPr lang="en-US" dirty="0" smtClean="0"/>
              <a:t>2D Sensors</a:t>
            </a:r>
          </a:p>
          <a:p>
            <a:pPr lvl="1"/>
            <a:r>
              <a:rPr lang="en-US" dirty="0" smtClean="0"/>
              <a:t>cameras </a:t>
            </a:r>
            <a:r>
              <a:rPr lang="en-US" sz="2000" dirty="0" smtClean="0"/>
              <a:t>(</a:t>
            </a:r>
            <a:r>
              <a:rPr lang="en-US" sz="2000" dirty="0" err="1" smtClean="0"/>
              <a:t>ethernet</a:t>
            </a:r>
            <a:r>
              <a:rPr lang="en-US" sz="2000" dirty="0" smtClean="0"/>
              <a:t>, </a:t>
            </a:r>
            <a:r>
              <a:rPr lang="en-US" sz="2000" dirty="0" err="1" smtClean="0"/>
              <a:t>firewire</a:t>
            </a:r>
            <a:r>
              <a:rPr lang="en-US" sz="2000" dirty="0" smtClean="0"/>
              <a:t>)</a:t>
            </a:r>
            <a:endParaRPr lang="en-US" dirty="0" smtClean="0"/>
          </a:p>
          <a:p>
            <a:pPr lvl="1"/>
            <a:r>
              <a:rPr lang="en-US" dirty="0" smtClean="0"/>
              <a:t>SICK laser rangefinder</a:t>
            </a:r>
          </a:p>
          <a:p>
            <a:pPr>
              <a:spcBef>
                <a:spcPts val="1800"/>
              </a:spcBef>
            </a:pPr>
            <a:r>
              <a:rPr lang="en-US" dirty="0" smtClean="0"/>
              <a:t>3D Sensors</a:t>
            </a:r>
          </a:p>
          <a:p>
            <a:pPr lvl="1"/>
            <a:r>
              <a:rPr lang="en-US" dirty="0" smtClean="0"/>
              <a:t>stereo vision </a:t>
            </a:r>
            <a:r>
              <a:rPr lang="en-US" sz="2000" dirty="0" smtClean="0"/>
              <a:t>(bumblebee)</a:t>
            </a:r>
            <a:endParaRPr lang="en-US" dirty="0" smtClean="0"/>
          </a:p>
          <a:p>
            <a:pPr lvl="1"/>
            <a:r>
              <a:rPr lang="en-US" dirty="0" err="1" smtClean="0"/>
              <a:t>kinect</a:t>
            </a:r>
            <a:r>
              <a:rPr lang="en-US" dirty="0" smtClean="0"/>
              <a:t> </a:t>
            </a:r>
            <a:r>
              <a:rPr lang="en-US" sz="2000" dirty="0" smtClean="0"/>
              <a:t>(structured light)</a:t>
            </a:r>
            <a:endParaRPr lang="en-US" dirty="0" smtClean="0"/>
          </a:p>
          <a:p>
            <a:pPr lvl="1"/>
            <a:r>
              <a:rPr lang="en-US" dirty="0" err="1" smtClean="0"/>
              <a:t>swissranger</a:t>
            </a:r>
            <a:r>
              <a:rPr lang="en-US" dirty="0" smtClean="0"/>
              <a:t> </a:t>
            </a:r>
            <a:r>
              <a:rPr lang="en-US" sz="2000" dirty="0" smtClean="0"/>
              <a:t>(flash TOF)</a:t>
            </a:r>
            <a:endParaRPr lang="en-US" dirty="0" smtClean="0"/>
          </a:p>
          <a:p>
            <a:pPr>
              <a:spcBef>
                <a:spcPts val="1800"/>
              </a:spcBef>
            </a:pPr>
            <a:r>
              <a:rPr lang="en-US" dirty="0" smtClean="0"/>
              <a:t>And more!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Managed by: Southwest Research Institute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27650" name="Picture 2" descr="http://img.directindustry.com/images_di/photo-g/firewire-camera-ieee-1394-100807-2915835.jp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343400" y="2895600"/>
            <a:ext cx="2546838" cy="1076326"/>
          </a:xfrm>
          <a:prstGeom prst="rect">
            <a:avLst/>
          </a:prstGeom>
          <a:noFill/>
        </p:spPr>
      </p:pic>
      <p:pic>
        <p:nvPicPr>
          <p:cNvPr id="27652" name="Picture 4" descr="http://www.vision-systems.com/content/vsd/en/articles/2012/06/point-grey-research-gx-fw-6056-firewire-cameras/_jcr_content/leftcolumn/article/headerimage.img.jpg/1340396284875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76800" y="1295400"/>
            <a:ext cx="1752600" cy="1078523"/>
          </a:xfrm>
          <a:prstGeom prst="rect">
            <a:avLst/>
          </a:prstGeom>
          <a:noFill/>
        </p:spPr>
      </p:pic>
      <p:pic>
        <p:nvPicPr>
          <p:cNvPr id="27654" name="Picture 6" descr="http://wll.kr/data/file/03/3553378923_65957471_MS200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239000" y="1371600"/>
            <a:ext cx="1143000" cy="1676400"/>
          </a:xfrm>
          <a:prstGeom prst="rect">
            <a:avLst/>
          </a:prstGeom>
          <a:noFill/>
        </p:spPr>
      </p:pic>
      <p:pic>
        <p:nvPicPr>
          <p:cNvPr id="27656" name="Picture 8" descr="http://www.primesense.com/get-your-sensor2/images/105/PrimeSense_sensor.jpg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2444" t="21333" r="9333" b="11111"/>
          <a:stretch>
            <a:fillRect/>
          </a:stretch>
        </p:blipFill>
        <p:spPr bwMode="auto">
          <a:xfrm>
            <a:off x="4419600" y="4800600"/>
            <a:ext cx="3352800" cy="1447800"/>
          </a:xfrm>
          <a:prstGeom prst="rect">
            <a:avLst/>
          </a:prstGeom>
          <a:noFill/>
        </p:spPr>
      </p:pic>
      <p:pic>
        <p:nvPicPr>
          <p:cNvPr id="27658" name="Picture 10" descr="Mesa Imaging AG, SwissRanger, Time of flight 3D-camera, range finder, distance measurement, 3D-sensor, 3D-measurement, phase measurement, depth measurement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934200" y="3505200"/>
            <a:ext cx="1371600" cy="1371600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Robot Package Verification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Exercise 4.3 </a:t>
            </a:r>
            <a:r>
              <a:rPr lang="en-US" dirty="0" smtClean="0">
                <a:hlinkClick r:id="rId2"/>
              </a:rPr>
              <a:t>http://aeswiki.datasys.swri.edu/rositraining/hydro/Exercises/4.3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80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294967295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</p:cSld>
  <p:clrMapOvr>
    <a:masterClrMapping/>
  </p:clrMapOvr>
  <p:transition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Improving Robot Motion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Exercise 4.4 </a:t>
            </a:r>
            <a:r>
              <a:rPr lang="en-US" dirty="0" smtClean="0">
                <a:hlinkClick r:id="rId2"/>
              </a:rPr>
              <a:t>http://aeswiki.datasys.swri.edu/rositraining/hydro/Exercises/4.4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81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294967295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ROS-I Development 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82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 smtClean="0"/>
              <a:t>What the Future Holds</a:t>
            </a:r>
          </a:p>
          <a:p>
            <a:r>
              <a:rPr lang="en-US" sz="3600" dirty="0" smtClean="0"/>
              <a:t>Please Share Your Ideas</a:t>
            </a:r>
          </a:p>
          <a:p>
            <a:endParaRPr lang="en-US" sz="3600" dirty="0" smtClean="0"/>
          </a:p>
          <a:p>
            <a:endParaRPr lang="en-US" sz="3600" dirty="0" smtClean="0"/>
          </a:p>
          <a:p>
            <a:endParaRPr lang="en-US" sz="3600" dirty="0" smtClean="0">
              <a:solidFill>
                <a:schemeClr val="tx2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83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47396043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Tell you where we are going</a:t>
            </a:r>
          </a:p>
          <a:p>
            <a:r>
              <a:rPr lang="en-US" dirty="0" smtClean="0"/>
              <a:t>Ask you where you want us to go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84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294967295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What's next?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Flexible robot IO control</a:t>
            </a:r>
          </a:p>
          <a:p>
            <a:r>
              <a:rPr lang="en-US" dirty="0" smtClean="0"/>
              <a:t>Improved drivers (vendor supported)</a:t>
            </a:r>
          </a:p>
          <a:p>
            <a:r>
              <a:rPr lang="en-US" dirty="0" smtClean="0"/>
              <a:t>Improved calibration support (single pass robot cell calibration)</a:t>
            </a:r>
          </a:p>
          <a:p>
            <a:r>
              <a:rPr lang="en-US" smtClean="0"/>
              <a:t>Generalized process-aware </a:t>
            </a:r>
            <a:r>
              <a:rPr lang="en-US" dirty="0" smtClean="0"/>
              <a:t>Cartesian path planners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85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294967295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Standard GUI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86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294967295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  <p:pic>
        <p:nvPicPr>
          <p:cNvPr id="9" name="Picture 2" descr="industrial_main_image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38200" y="753270"/>
            <a:ext cx="7162799" cy="5730238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Metrics/Unit Tests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87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294967295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  <p:sp>
        <p:nvSpPr>
          <p:cNvPr id="30" name="Content Placeholder 29"/>
          <p:cNvSpPr>
            <a:spLocks noGrp="1"/>
          </p:cNvSpPr>
          <p:nvPr>
            <p:ph idx="1"/>
          </p:nvPr>
        </p:nvSpPr>
        <p:spPr>
          <a:xfrm>
            <a:off x="457200" y="1234073"/>
            <a:ext cx="8229600" cy="899527"/>
          </a:xfrm>
        </p:spPr>
        <p:txBody>
          <a:bodyPr/>
          <a:lstStyle/>
          <a:p>
            <a:r>
              <a:rPr lang="en-US" dirty="0" smtClean="0"/>
              <a:t>Jenkins continuous integration</a:t>
            </a:r>
            <a:endParaRPr lang="en-US" dirty="0"/>
          </a:p>
        </p:txBody>
      </p:sp>
      <p:pic>
        <p:nvPicPr>
          <p:cNvPr id="31" name="Picture 19"/>
          <p:cNvPicPr>
            <a:picLocks noChangeAspect="1" noChangeArrowheads="1"/>
          </p:cNvPicPr>
          <p:nvPr/>
        </p:nvPicPr>
        <p:blipFill>
          <a:blip r:embed="rId2" cstate="print"/>
          <a:srcRect l="20537" t="24939" r="4753" b="16135"/>
          <a:stretch>
            <a:fillRect/>
          </a:stretch>
        </p:blipFill>
        <p:spPr bwMode="auto">
          <a:xfrm>
            <a:off x="533400" y="2209800"/>
            <a:ext cx="7728857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Robot Task Description Format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762000"/>
            <a:ext cx="8229600" cy="2804527"/>
          </a:xfrm>
        </p:spPr>
        <p:txBody>
          <a:bodyPr/>
          <a:lstStyle/>
          <a:p>
            <a:r>
              <a:rPr lang="en-US" dirty="0" smtClean="0"/>
              <a:t>XML file format for describing arbitrary motion</a:t>
            </a:r>
          </a:p>
          <a:p>
            <a:r>
              <a:rPr lang="en-US" dirty="0" smtClean="0"/>
              <a:t>Expressive enough for high/low density waypoints</a:t>
            </a:r>
          </a:p>
          <a:p>
            <a:r>
              <a:rPr lang="en-US" dirty="0" smtClean="0"/>
              <a:t>Encapsulates process data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88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294967295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  <p:pic>
        <p:nvPicPr>
          <p:cNvPr id="96258" name="Picture 2"/>
          <p:cNvPicPr>
            <a:picLocks noChangeAspect="1" noChangeArrowheads="1"/>
          </p:cNvPicPr>
          <p:nvPr/>
        </p:nvPicPr>
        <p:blipFill>
          <a:blip r:embed="rId2" cstate="print"/>
          <a:srcRect l="12500" t="55000" r="16875" b="13000"/>
          <a:stretch>
            <a:fillRect/>
          </a:stretch>
        </p:blipFill>
        <p:spPr bwMode="auto">
          <a:xfrm>
            <a:off x="304800" y="3733800"/>
            <a:ext cx="8610600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Roadmap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ROS-I Wiki (follow): </a:t>
            </a:r>
            <a:r>
              <a:rPr lang="en-US" dirty="0" smtClean="0">
                <a:hlinkClick r:id="rId2"/>
              </a:rPr>
              <a:t>http://ros.org/wiki/Industrial/Roadmap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89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294967295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I/O Devices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1234073"/>
            <a:ext cx="5867400" cy="4525963"/>
          </a:xfrm>
        </p:spPr>
        <p:txBody>
          <a:bodyPr>
            <a:normAutofit fontScale="92500" lnSpcReduction="10000"/>
          </a:bodyPr>
          <a:lstStyle/>
          <a:p>
            <a:pPr>
              <a:buNone/>
            </a:pPr>
            <a:r>
              <a:rPr lang="en-US" dirty="0" smtClean="0"/>
              <a:t>Somewhat limited...</a:t>
            </a:r>
          </a:p>
          <a:p>
            <a:endParaRPr lang="en-US" dirty="0" smtClean="0"/>
          </a:p>
          <a:p>
            <a:r>
              <a:rPr lang="en-US" dirty="0" err="1" smtClean="0"/>
              <a:t>EtherCAT</a:t>
            </a:r>
            <a:r>
              <a:rPr lang="en-US" dirty="0" smtClean="0"/>
              <a:t> supported</a:t>
            </a:r>
          </a:p>
          <a:p>
            <a:pPr lvl="1"/>
            <a:r>
              <a:rPr lang="en-US" dirty="0" smtClean="0"/>
              <a:t>WAGO modules: DI/O, AI/O, etc.</a:t>
            </a:r>
          </a:p>
          <a:p>
            <a:pPr lvl="1"/>
            <a:r>
              <a:rPr lang="en-US" dirty="0" smtClean="0"/>
              <a:t>Robotiq gripper</a:t>
            </a:r>
          </a:p>
          <a:p>
            <a:pPr lvl="1"/>
            <a:r>
              <a:rPr lang="en-US" dirty="0" err="1" smtClean="0"/>
              <a:t>Ronex</a:t>
            </a:r>
            <a:endParaRPr lang="en-US" dirty="0" smtClean="0"/>
          </a:p>
          <a:p>
            <a:r>
              <a:rPr lang="en-US" dirty="0" smtClean="0"/>
              <a:t>Robot-connected I/O – in progress</a:t>
            </a:r>
          </a:p>
          <a:p>
            <a:r>
              <a:rPr lang="en-US" dirty="0" smtClean="0"/>
              <a:t>Many more: </a:t>
            </a:r>
            <a:r>
              <a:rPr lang="en-US" dirty="0" smtClean="0">
                <a:hlinkClick r:id="rId2"/>
              </a:rPr>
              <a:t>http://wiki.ros.org/Sensors</a:t>
            </a:r>
            <a:r>
              <a:rPr lang="en-US" dirty="0" smtClean="0"/>
              <a:t> </a:t>
            </a:r>
          </a:p>
          <a:p>
            <a:pPr>
              <a:buNone/>
            </a:pP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Managed by: Southwest Research Institute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25602" name="Picture 2" descr="http://robotiq.com/images/slider-industrial-parallel-robot-gripper.jpg"/>
          <p:cNvPicPr>
            <a:picLocks noChangeAspect="1" noChangeArrowheads="1"/>
          </p:cNvPicPr>
          <p:nvPr/>
        </p:nvPicPr>
        <p:blipFill>
          <a:blip r:embed="rId3" cstate="print"/>
          <a:srcRect l="16321" r="11852"/>
          <a:stretch>
            <a:fillRect/>
          </a:stretch>
        </p:blipFill>
        <p:spPr bwMode="auto">
          <a:xfrm>
            <a:off x="7391400" y="1600200"/>
            <a:ext cx="1447800" cy="1512951"/>
          </a:xfrm>
          <a:prstGeom prst="rect">
            <a:avLst/>
          </a:prstGeom>
          <a:noFill/>
        </p:spPr>
      </p:pic>
      <p:pic>
        <p:nvPicPr>
          <p:cNvPr id="25605" name="Picture 5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rot="1198921">
            <a:off x="5230488" y="773488"/>
            <a:ext cx="2205666" cy="20125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5474" name="Picture 2" descr="RoNeX-stack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858000" y="3429000"/>
            <a:ext cx="2036628" cy="2076450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 YOU want?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90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294967295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  <p:pic>
        <p:nvPicPr>
          <p:cNvPr id="79874" name="Picture 2" descr="C:\Users\sedwards\AppData\Local\Microsoft\Windows\Temporary Internet Files\Content.IE5\B6DPK8QH\MC900431560[1]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29143" y="2286143"/>
            <a:ext cx="2285714" cy="2285714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 to Perception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91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 smtClean="0"/>
              <a:t>Explanation of the Perception Tools Available in ROS</a:t>
            </a:r>
          </a:p>
          <a:p>
            <a:r>
              <a:rPr lang="en-US" sz="3600" dirty="0" err="1" smtClean="0"/>
              <a:t>Kinect</a:t>
            </a:r>
            <a:r>
              <a:rPr lang="en-US" sz="3600" dirty="0" smtClean="0"/>
              <a:t> Introduction</a:t>
            </a:r>
          </a:p>
          <a:p>
            <a:endParaRPr lang="en-US" sz="3600" dirty="0" smtClean="0"/>
          </a:p>
          <a:p>
            <a:endParaRPr lang="en-US" sz="3600" dirty="0" smtClean="0"/>
          </a:p>
          <a:p>
            <a:endParaRPr lang="en-US" sz="3600" dirty="0" smtClean="0">
              <a:solidFill>
                <a:schemeClr val="tx2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92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47396043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Cursory understanding of the perception tools</a:t>
            </a:r>
          </a:p>
          <a:p>
            <a:r>
              <a:rPr lang="en-US" dirty="0" smtClean="0"/>
              <a:t>Experience with </a:t>
            </a:r>
            <a:r>
              <a:rPr lang="en-US" dirty="0" err="1" smtClean="0"/>
              <a:t>Kinect</a:t>
            </a:r>
            <a:r>
              <a:rPr lang="en-US" dirty="0" smtClean="0"/>
              <a:t> data and tools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93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294967295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Pick &amp; Place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94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294967295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  <p:pic>
        <p:nvPicPr>
          <p:cNvPr id="9" name="Pick and Place Tech Clip.mp4">
            <a:hlinkClick r:id="" action="ppaction://media"/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 cstate="print"/>
          <a:stretch>
            <a:fillRect/>
          </a:stretch>
        </p:blipFill>
        <p:spPr>
          <a:xfrm>
            <a:off x="990600" y="923925"/>
            <a:ext cx="7010400" cy="52578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Perception Libraries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914401"/>
            <a:ext cx="8229600" cy="2438400"/>
          </a:xfrm>
        </p:spPr>
        <p:txBody>
          <a:bodyPr/>
          <a:lstStyle/>
          <a:p>
            <a:r>
              <a:rPr lang="en-US" dirty="0" smtClean="0"/>
              <a:t>Point Cloud Library (PCL) - </a:t>
            </a:r>
            <a:r>
              <a:rPr lang="en-US" dirty="0" smtClean="0">
                <a:hlinkClick r:id="rId2"/>
              </a:rPr>
              <a:t>http://pointclouds.org/</a:t>
            </a:r>
            <a:endParaRPr lang="en-US" dirty="0" smtClean="0"/>
          </a:p>
          <a:p>
            <a:pPr lvl="1"/>
            <a:r>
              <a:rPr lang="en-US" dirty="0" smtClean="0"/>
              <a:t>Focused on 3D Range(Colorized) data</a:t>
            </a:r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95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294967295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/>
          <a:p>
            <a:r>
              <a:rPr lang="en-US" sz="1200" dirty="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6477000" y="5486400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http://pointclouds.org</a:t>
            </a:r>
            <a:endParaRPr lang="en-US" dirty="0"/>
          </a:p>
        </p:txBody>
      </p:sp>
      <p:pic>
        <p:nvPicPr>
          <p:cNvPr id="1040" name="Picture 16"/>
          <p:cNvPicPr>
            <a:picLocks noChangeAspect="1" noChangeArrowheads="1"/>
          </p:cNvPicPr>
          <p:nvPr/>
        </p:nvPicPr>
        <p:blipFill>
          <a:blip r:embed="rId3" cstate="print"/>
          <a:srcRect l="20000" t="26000" r="20625" b="10000"/>
          <a:stretch>
            <a:fillRect/>
          </a:stretch>
        </p:blipFill>
        <p:spPr bwMode="auto">
          <a:xfrm>
            <a:off x="1371600" y="2514600"/>
            <a:ext cx="5203031" cy="350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Perception Libraries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1234073"/>
            <a:ext cx="8229600" cy="4861927"/>
          </a:xfrm>
        </p:spPr>
        <p:txBody>
          <a:bodyPr>
            <a:normAutofit/>
          </a:bodyPr>
          <a:lstStyle/>
          <a:p>
            <a:r>
              <a:rPr lang="en-US" dirty="0" smtClean="0"/>
              <a:t>Open Computer Vision Library (</a:t>
            </a:r>
            <a:r>
              <a:rPr lang="en-US" dirty="0" err="1" smtClean="0"/>
              <a:t>OpenCv</a:t>
            </a:r>
            <a:r>
              <a:rPr lang="en-US" dirty="0" smtClean="0"/>
              <a:t>) - </a:t>
            </a:r>
            <a:r>
              <a:rPr lang="en-US" dirty="0" smtClean="0">
                <a:hlinkClick r:id="rId2"/>
              </a:rPr>
              <a:t>http://opencv.org/</a:t>
            </a:r>
            <a:endParaRPr lang="en-US" dirty="0" smtClean="0"/>
          </a:p>
          <a:p>
            <a:pPr lvl="1"/>
            <a:r>
              <a:rPr lang="en-US" dirty="0" smtClean="0"/>
              <a:t>Focused on 2D images</a:t>
            </a:r>
          </a:p>
          <a:p>
            <a:pPr lvl="1"/>
            <a:r>
              <a:rPr lang="en-US" dirty="0" smtClean="0"/>
              <a:t>2D Image processing</a:t>
            </a:r>
          </a:p>
          <a:p>
            <a:pPr lvl="1"/>
            <a:r>
              <a:rPr lang="en-US" dirty="0" smtClean="0"/>
              <a:t>Video</a:t>
            </a:r>
          </a:p>
          <a:p>
            <a:pPr lvl="1"/>
            <a:r>
              <a:rPr lang="en-US" dirty="0" smtClean="0"/>
              <a:t>Sensor calibration</a:t>
            </a:r>
          </a:p>
          <a:p>
            <a:pPr lvl="1"/>
            <a:r>
              <a:rPr lang="en-US" dirty="0" smtClean="0"/>
              <a:t>2D features</a:t>
            </a:r>
          </a:p>
          <a:p>
            <a:pPr lvl="1"/>
            <a:r>
              <a:rPr lang="en-US" dirty="0" smtClean="0"/>
              <a:t>GUI</a:t>
            </a:r>
          </a:p>
          <a:p>
            <a:pPr lvl="1"/>
            <a:r>
              <a:rPr lang="en-US" dirty="0" smtClean="0"/>
              <a:t>GPU acceleration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96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294967295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  <p:pic>
        <p:nvPicPr>
          <p:cNvPr id="90114" name="Picture 2" descr="Dilation and Erosion application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19600" y="3505200"/>
            <a:ext cx="4533900" cy="2303222"/>
          </a:xfrm>
          <a:prstGeom prst="rect">
            <a:avLst/>
          </a:prstGeom>
          <a:noFill/>
        </p:spPr>
      </p:pic>
      <p:sp>
        <p:nvSpPr>
          <p:cNvPr id="10" name="TextBox 9"/>
          <p:cNvSpPr txBox="1"/>
          <p:nvPr/>
        </p:nvSpPr>
        <p:spPr>
          <a:xfrm>
            <a:off x="4419600" y="5867400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http://opencv.org</a:t>
            </a:r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ROS Bridges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762001"/>
            <a:ext cx="8229600" cy="5334000"/>
          </a:xfrm>
        </p:spPr>
        <p:txBody>
          <a:bodyPr>
            <a:noAutofit/>
          </a:bodyPr>
          <a:lstStyle/>
          <a:p>
            <a:r>
              <a:rPr lang="en-US" sz="3600" dirty="0" err="1" smtClean="0"/>
              <a:t>OpenCV</a:t>
            </a:r>
            <a:r>
              <a:rPr lang="en-US" sz="3600" dirty="0" smtClean="0"/>
              <a:t> &amp; PCL are external libraries</a:t>
            </a:r>
          </a:p>
          <a:p>
            <a:r>
              <a:rPr lang="en-US" sz="3600" dirty="0" smtClean="0"/>
              <a:t>“Bridges” are created to adapt the libraries to the ROS architecture</a:t>
            </a:r>
          </a:p>
          <a:p>
            <a:pPr lvl="1"/>
            <a:r>
              <a:rPr lang="en-US" sz="3200" dirty="0" err="1" smtClean="0"/>
              <a:t>OpenCV</a:t>
            </a:r>
            <a:r>
              <a:rPr lang="en-US" sz="3200" dirty="0" smtClean="0"/>
              <a:t>: </a:t>
            </a:r>
            <a:r>
              <a:rPr lang="en-US" sz="3200" dirty="0" smtClean="0">
                <a:hlinkClick r:id="rId2"/>
              </a:rPr>
              <a:t>http://ros.org/wiki/vision_opencv</a:t>
            </a:r>
            <a:endParaRPr lang="en-US" sz="3200" dirty="0" smtClean="0"/>
          </a:p>
          <a:p>
            <a:pPr lvl="1"/>
            <a:r>
              <a:rPr lang="en-US" sz="3200" dirty="0" smtClean="0"/>
              <a:t>PCL: </a:t>
            </a:r>
            <a:r>
              <a:rPr lang="en-US" sz="3200" dirty="0" smtClean="0">
                <a:hlinkClick r:id="rId3"/>
              </a:rPr>
              <a:t>http://ros.org/wiki/pcl_ros</a:t>
            </a:r>
            <a:endParaRPr lang="en-US" sz="3200" dirty="0" smtClean="0"/>
          </a:p>
          <a:p>
            <a:pPr lvl="2"/>
            <a:r>
              <a:rPr lang="en-US" sz="2800" dirty="0" smtClean="0"/>
              <a:t>Standard Nodes: </a:t>
            </a:r>
            <a:r>
              <a:rPr lang="en-US" sz="2800" dirty="0" smtClean="0">
                <a:hlinkClick r:id="rId3"/>
              </a:rPr>
              <a:t>http://ros.org/wiki/pcl_ros#ROS_nodelets</a:t>
            </a:r>
            <a:endParaRPr lang="en-US" sz="28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97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294967295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Many More Libraries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Many more libraries in the ROS Ecosystem</a:t>
            </a:r>
          </a:p>
          <a:p>
            <a:pPr lvl="1"/>
            <a:r>
              <a:rPr lang="en-US" dirty="0" smtClean="0"/>
              <a:t>AR Tracker - </a:t>
            </a:r>
            <a:r>
              <a:rPr lang="en-US" dirty="0" smtClean="0">
                <a:hlinkClick r:id="rId2"/>
              </a:rPr>
              <a:t>http://www.ros.org/wiki/ar_track_alvar</a:t>
            </a:r>
            <a:endParaRPr lang="en-US" dirty="0" smtClean="0"/>
          </a:p>
          <a:p>
            <a:pPr lvl="1"/>
            <a:r>
              <a:rPr lang="en-US" dirty="0" smtClean="0"/>
              <a:t>Object Recognition - </a:t>
            </a:r>
            <a:r>
              <a:rPr lang="en-US" dirty="0" smtClean="0">
                <a:hlinkClick r:id="rId3"/>
              </a:rPr>
              <a:t>http://www.ros.org/wiki/object_recognition</a:t>
            </a:r>
            <a:endParaRPr lang="en-US" dirty="0" smtClean="0"/>
          </a:p>
          <a:p>
            <a:pPr lvl="1"/>
            <a:r>
              <a:rPr lang="en-US" dirty="0" smtClean="0"/>
              <a:t>Robot Self Filter - </a:t>
            </a:r>
            <a:r>
              <a:rPr lang="en-US" dirty="0" smtClean="0">
                <a:hlinkClick r:id="rId4"/>
              </a:rPr>
              <a:t>http://www.ros.org/wiki/robot_self_filter</a:t>
            </a:r>
            <a:endParaRPr lang="en-US" dirty="0" smtClean="0"/>
          </a:p>
          <a:p>
            <a:pPr lvl="1"/>
            <a:r>
              <a:rPr lang="en-US" dirty="0" smtClean="0"/>
              <a:t>Let me Google that for you </a:t>
            </a:r>
            <a:r>
              <a:rPr lang="en-US" dirty="0" smtClean="0">
                <a:sym typeface="Wingdings" pitchFamily="2" charset="2"/>
              </a:rPr>
              <a:t> - </a:t>
            </a:r>
            <a:r>
              <a:rPr lang="en-US" dirty="0" smtClean="0">
                <a:sym typeface="Wingdings" pitchFamily="2" charset="2"/>
                <a:hlinkClick r:id="rId5"/>
              </a:rPr>
              <a:t>http://bit.ly/12PebaA</a:t>
            </a:r>
            <a:endParaRPr lang="en-US" dirty="0" smtClean="0">
              <a:sym typeface="Wingdings" pitchFamily="2" charset="2"/>
            </a:endParaRPr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98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294967295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Exercise 4.5 - </a:t>
            </a:r>
            <a:r>
              <a:rPr lang="en-US" dirty="0" smtClean="0">
                <a:hlinkClick r:id="rId2"/>
              </a:rPr>
              <a:t>https://aeswiki.datasys.swri.edu/rositraining/Exercises/4.5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99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294967295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IC_Meeting_Template 7 March 13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itle Slide ONLY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RIC_Meeting_Template 7 March 13</Template>
  <TotalTime>0</TotalTime>
  <Words>2986</Words>
  <Application>Microsoft Office PowerPoint</Application>
  <PresentationFormat>On-screen Show (4:3)</PresentationFormat>
  <Paragraphs>766</Paragraphs>
  <Slides>100</Slides>
  <Notes>11</Notes>
  <HiddenSlides>0</HiddenSlides>
  <MMClips>5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100</vt:i4>
      </vt:variant>
    </vt:vector>
  </HeadingPairs>
  <TitlesOfParts>
    <vt:vector size="102" baseType="lpstr">
      <vt:lpstr>RIC_Meeting_Template 7 March 13</vt:lpstr>
      <vt:lpstr>Title Slide ONLY</vt:lpstr>
      <vt:lpstr>Session 4: ROS-Industrial Introduction</vt:lpstr>
      <vt:lpstr>ROS-Industrial Overview</vt:lpstr>
      <vt:lpstr>Overview</vt:lpstr>
      <vt:lpstr>Hardware Support</vt:lpstr>
      <vt:lpstr>Industrial Robots</vt:lpstr>
      <vt:lpstr>New Robot Support</vt:lpstr>
      <vt:lpstr>New Robot Support</vt:lpstr>
      <vt:lpstr>Imaging / Perception Sensors</vt:lpstr>
      <vt:lpstr>I/O Devices</vt:lpstr>
      <vt:lpstr>Machine Tool Interface</vt:lpstr>
      <vt:lpstr>What’s Missing...</vt:lpstr>
      <vt:lpstr>Capabilities</vt:lpstr>
      <vt:lpstr>Perception</vt:lpstr>
      <vt:lpstr>Planning</vt:lpstr>
      <vt:lpstr>Offline Development</vt:lpstr>
      <vt:lpstr>Offline Development</vt:lpstr>
      <vt:lpstr>Offline Development</vt:lpstr>
      <vt:lpstr>Online Visualization</vt:lpstr>
      <vt:lpstr>Hardware Independence</vt:lpstr>
      <vt:lpstr>What’s Missing</vt:lpstr>
      <vt:lpstr>Applications</vt:lpstr>
      <vt:lpstr>Unknown Part Stream</vt:lpstr>
      <vt:lpstr>Unstructured Picking</vt:lpstr>
      <vt:lpstr>Mobile Robots</vt:lpstr>
      <vt:lpstr>CAD &amp;Plan/Scan &amp; Plan</vt:lpstr>
      <vt:lpstr>General Purpose Calibration</vt:lpstr>
      <vt:lpstr>Less-Industrial Applications</vt:lpstr>
      <vt:lpstr>Summary</vt:lpstr>
      <vt:lpstr>Introduction to ROS-I (Users &amp; Developers)</vt:lpstr>
      <vt:lpstr>Outline</vt:lpstr>
      <vt:lpstr>Objectives</vt:lpstr>
      <vt:lpstr>ROS-I is a Community</vt:lpstr>
      <vt:lpstr>ROS-I is a Community</vt:lpstr>
      <vt:lpstr>ROS-I is a Community</vt:lpstr>
      <vt:lpstr>ROS-I Wiki</vt:lpstr>
      <vt:lpstr>ROS-I Wiki</vt:lpstr>
      <vt:lpstr>ROS-I Wiki</vt:lpstr>
      <vt:lpstr>Wiki Walkthroughs</vt:lpstr>
      <vt:lpstr>Getting Help</vt:lpstr>
      <vt:lpstr>Getting Help</vt:lpstr>
      <vt:lpstr>Getting Help</vt:lpstr>
      <vt:lpstr>Installing ROS-I</vt:lpstr>
      <vt:lpstr>Binary Install</vt:lpstr>
      <vt:lpstr>Source Install</vt:lpstr>
      <vt:lpstr>Source Install (Git)</vt:lpstr>
      <vt:lpstr>Exercise</vt:lpstr>
      <vt:lpstr>ROS-I - Simple Message Layer (Core Developers)</vt:lpstr>
      <vt:lpstr>Outline</vt:lpstr>
      <vt:lpstr>Objectives</vt:lpstr>
      <vt:lpstr>Top Level Architecture</vt:lpstr>
      <vt:lpstr>Simple Message Detail</vt:lpstr>
      <vt:lpstr>Simple Message Package</vt:lpstr>
      <vt:lpstr>Talker/Listener</vt:lpstr>
      <vt:lpstr>Create an Eclipse Project</vt:lpstr>
      <vt:lpstr>Talker Node</vt:lpstr>
      <vt:lpstr>Listener Node</vt:lpstr>
      <vt:lpstr>Exercise</vt:lpstr>
      <vt:lpstr>Message Manager/Handler</vt:lpstr>
      <vt:lpstr>Library Linking</vt:lpstr>
      <vt:lpstr>Message Handler</vt:lpstr>
      <vt:lpstr>Manager</vt:lpstr>
      <vt:lpstr>Exercise</vt:lpstr>
      <vt:lpstr>ROS-I - Interface Layer (Core Developers)</vt:lpstr>
      <vt:lpstr>Outline</vt:lpstr>
      <vt:lpstr>Objectives</vt:lpstr>
      <vt:lpstr>Simple Detail</vt:lpstr>
      <vt:lpstr>ROS-Industrial Specification</vt:lpstr>
      <vt:lpstr>Industrial Messages</vt:lpstr>
      <vt:lpstr>Industrial Robot Clients</vt:lpstr>
      <vt:lpstr>Industrial Robot Simulator </vt:lpstr>
      <vt:lpstr>Joint Trajectory Filters</vt:lpstr>
      <vt:lpstr>Introduction to Using ROS-I (app Developers)</vt:lpstr>
      <vt:lpstr>Outline</vt:lpstr>
      <vt:lpstr>Objectives</vt:lpstr>
      <vt:lpstr>Top Level Architecture</vt:lpstr>
      <vt:lpstr>Application Layer</vt:lpstr>
      <vt:lpstr>GUI Layer</vt:lpstr>
      <vt:lpstr>Applications Building</vt:lpstr>
      <vt:lpstr>Machine Tending Application</vt:lpstr>
      <vt:lpstr>Robot Package Verification</vt:lpstr>
      <vt:lpstr>Improving Robot Motion</vt:lpstr>
      <vt:lpstr>Future ROS-I Development </vt:lpstr>
      <vt:lpstr>Outline</vt:lpstr>
      <vt:lpstr>Objectives</vt:lpstr>
      <vt:lpstr>What's next? </vt:lpstr>
      <vt:lpstr>Standard GUI</vt:lpstr>
      <vt:lpstr>Code Metrics/Unit Tests</vt:lpstr>
      <vt:lpstr>Robot Task Description Format</vt:lpstr>
      <vt:lpstr>Roadmap</vt:lpstr>
      <vt:lpstr>What do YOU want?</vt:lpstr>
      <vt:lpstr>Introduction to Perception</vt:lpstr>
      <vt:lpstr>Outline</vt:lpstr>
      <vt:lpstr>Objectives</vt:lpstr>
      <vt:lpstr>Example: Pick &amp; Place</vt:lpstr>
      <vt:lpstr>Perception Libraries</vt:lpstr>
      <vt:lpstr>Perception Libraries</vt:lpstr>
      <vt:lpstr>ROS Bridges</vt:lpstr>
      <vt:lpstr>Many More Libraries</vt:lpstr>
      <vt:lpstr>Exercise</vt:lpstr>
      <vt:lpstr>Contact Information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2013-03-01T19:37:37Z</dcterms:created>
  <dcterms:modified xsi:type="dcterms:W3CDTF">2014-05-18T17:59:03Z</dcterms:modified>
</cp:coreProperties>
</file>